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47"/>
  </p:notesMasterIdLst>
  <p:handoutMasterIdLst>
    <p:handoutMasterId r:id="rId48"/>
  </p:handoutMasterIdLst>
  <p:sldIdLst>
    <p:sldId id="256" r:id="rId3"/>
    <p:sldId id="257" r:id="rId4"/>
    <p:sldId id="258" r:id="rId5"/>
    <p:sldId id="259" r:id="rId6"/>
    <p:sldId id="260" r:id="rId7"/>
    <p:sldId id="263" r:id="rId8"/>
    <p:sldId id="366" r:id="rId9"/>
    <p:sldId id="358" r:id="rId10"/>
    <p:sldId id="350" r:id="rId11"/>
    <p:sldId id="340" r:id="rId12"/>
    <p:sldId id="349" r:id="rId13"/>
    <p:sldId id="299" r:id="rId14"/>
    <p:sldId id="318" r:id="rId15"/>
    <p:sldId id="336" r:id="rId16"/>
    <p:sldId id="330" r:id="rId17"/>
    <p:sldId id="320" r:id="rId18"/>
    <p:sldId id="319" r:id="rId19"/>
    <p:sldId id="345" r:id="rId20"/>
    <p:sldId id="304" r:id="rId21"/>
    <p:sldId id="351" r:id="rId22"/>
    <p:sldId id="314" r:id="rId23"/>
    <p:sldId id="321" r:id="rId24"/>
    <p:sldId id="322" r:id="rId25"/>
    <p:sldId id="331" r:id="rId26"/>
    <p:sldId id="324" r:id="rId27"/>
    <p:sldId id="357" r:id="rId28"/>
    <p:sldId id="291" r:id="rId29"/>
    <p:sldId id="359" r:id="rId30"/>
    <p:sldId id="294" r:id="rId31"/>
    <p:sldId id="295" r:id="rId32"/>
    <p:sldId id="355" r:id="rId33"/>
    <p:sldId id="297" r:id="rId34"/>
    <p:sldId id="360" r:id="rId35"/>
    <p:sldId id="298" r:id="rId36"/>
    <p:sldId id="354" r:id="rId37"/>
    <p:sldId id="301" r:id="rId38"/>
    <p:sldId id="302" r:id="rId39"/>
    <p:sldId id="303" r:id="rId40"/>
    <p:sldId id="361" r:id="rId41"/>
    <p:sldId id="339" r:id="rId42"/>
    <p:sldId id="363" r:id="rId43"/>
    <p:sldId id="362" r:id="rId44"/>
    <p:sldId id="364" r:id="rId45"/>
    <p:sldId id="323"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07">
          <p15:clr>
            <a:srgbClr val="A4A3A4"/>
          </p15:clr>
        </p15:guide>
        <p15:guide id="2" orient="horz" pos="3888">
          <p15:clr>
            <a:srgbClr val="A4A3A4"/>
          </p15:clr>
        </p15:guide>
        <p15:guide id="3" pos="5328" userDrawn="1">
          <p15:clr>
            <a:srgbClr val="A4A3A4"/>
          </p15:clr>
        </p15:guide>
        <p15:guide id="4" pos="456" userDrawn="1">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55" autoAdjust="0"/>
    <p:restoredTop sz="83789" autoAdjust="0"/>
  </p:normalViewPr>
  <p:slideViewPr>
    <p:cSldViewPr snapToGrid="0" snapToObjects="1">
      <p:cViewPr>
        <p:scale>
          <a:sx n="104" d="100"/>
          <a:sy n="104" d="100"/>
        </p:scale>
        <p:origin x="-1824" y="-72"/>
      </p:cViewPr>
      <p:guideLst>
        <p:guide orient="horz" pos="1007"/>
        <p:guide orient="horz" pos="3888"/>
        <p:guide pos="5328"/>
        <p:guide pos="456"/>
      </p:guideLst>
    </p:cSldViewPr>
  </p:slideViewPr>
  <p:notesTextViewPr>
    <p:cViewPr>
      <p:scale>
        <a:sx n="100" d="100"/>
        <a:sy n="100" d="100"/>
      </p:scale>
      <p:origin x="0" y="0"/>
    </p:cViewPr>
  </p:notesTextViewPr>
  <p:notesViewPr>
    <p:cSldViewPr snapToGrid="0" snapToObjects="1">
      <p:cViewPr varScale="1">
        <p:scale>
          <a:sx n="105" d="100"/>
          <a:sy n="105" d="100"/>
        </p:scale>
        <p:origin x="-3112" y="-10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64496-37E9-4430-953D-59E4F1E191F1}" type="doc">
      <dgm:prSet loTypeId="urn:microsoft.com/office/officeart/2005/8/layout/venn2" loCatId="relationship" qsTypeId="urn:microsoft.com/office/officeart/2005/8/quickstyle/3d4" qsCatId="3D" csTypeId="urn:microsoft.com/office/officeart/2005/8/colors/colorful2" csCatId="colorful" phldr="1"/>
      <dgm:spPr/>
      <dgm:t>
        <a:bodyPr/>
        <a:lstStyle/>
        <a:p>
          <a:endParaRPr lang="en-US"/>
        </a:p>
      </dgm:t>
    </dgm:pt>
    <dgm:pt modelId="{9F12C93F-76F7-4F13-AEA0-A4CC4952DD8A}">
      <dgm:prSet phldrT="[Text]" custT="1"/>
      <dgm:spPr/>
      <dgm:t>
        <a:bodyPr/>
        <a:lstStyle/>
        <a:p>
          <a:endParaRPr lang="en-US" sz="1200" dirty="0">
            <a:latin typeface="HelveticaRounded LT Std Bd"/>
          </a:endParaRPr>
        </a:p>
        <a:p>
          <a:endParaRPr lang="en-US" sz="1200" dirty="0">
            <a:latin typeface="HelveticaRounded LT Std Bd"/>
          </a:endParaRPr>
        </a:p>
        <a:p>
          <a:endParaRPr lang="en-US" sz="1200" dirty="0">
            <a:latin typeface="HelveticaRounded LT Std Bd"/>
          </a:endParaRPr>
        </a:p>
        <a:p>
          <a:endParaRPr lang="en-US" sz="1200" dirty="0">
            <a:latin typeface="HelveticaRounded LT Std Bd"/>
          </a:endParaRPr>
        </a:p>
        <a:p>
          <a:r>
            <a:rPr lang="en-US" sz="1400" dirty="0">
              <a:latin typeface="HelveticaRounded LT Std Bd"/>
            </a:rPr>
            <a:t>body language, knowing who the person is, community knowledge, identifying information, multiple sessions possible, time to build therapeutic relationship</a:t>
          </a:r>
        </a:p>
      </dgm:t>
    </dgm:pt>
    <dgm:pt modelId="{48D82F3D-C2AE-4231-80B5-919CD292AB72}" type="parTrans" cxnId="{CBCBF652-2148-4771-B1D4-E92D50D443F6}">
      <dgm:prSet/>
      <dgm:spPr/>
      <dgm:t>
        <a:bodyPr/>
        <a:lstStyle/>
        <a:p>
          <a:endParaRPr lang="en-US"/>
        </a:p>
      </dgm:t>
    </dgm:pt>
    <dgm:pt modelId="{256E5CEF-E116-43B6-8C63-7CF5A267B374}" type="sibTrans" cxnId="{CBCBF652-2148-4771-B1D4-E92D50D443F6}">
      <dgm:prSet/>
      <dgm:spPr/>
      <dgm:t>
        <a:bodyPr/>
        <a:lstStyle/>
        <a:p>
          <a:endParaRPr lang="en-US"/>
        </a:p>
      </dgm:t>
    </dgm:pt>
    <dgm:pt modelId="{F87FC97B-CC01-42E7-81E6-FE4D432F9FA2}">
      <dgm:prSet phldrT="[Text]" custT="1"/>
      <dgm:spPr/>
      <dgm:t>
        <a:bodyPr/>
        <a:lstStyle/>
        <a:p>
          <a:endParaRPr lang="en-US" sz="1200" dirty="0">
            <a:latin typeface="HelveticaRounded LT Std Bd"/>
          </a:endParaRPr>
        </a:p>
        <a:p>
          <a:r>
            <a:rPr lang="en-US" sz="1400" dirty="0">
              <a:latin typeface="HelveticaRounded LT Std Bd"/>
            </a:rPr>
            <a:t>tone of voice, pacing, breathing rate, background noise</a:t>
          </a:r>
        </a:p>
      </dgm:t>
    </dgm:pt>
    <dgm:pt modelId="{E727959A-EC22-42CD-9F83-AF529BCED2AB}" type="parTrans" cxnId="{DFF5A5FD-C86E-4311-9EEA-4D6D486884E6}">
      <dgm:prSet/>
      <dgm:spPr/>
      <dgm:t>
        <a:bodyPr/>
        <a:lstStyle/>
        <a:p>
          <a:endParaRPr lang="en-US"/>
        </a:p>
      </dgm:t>
    </dgm:pt>
    <dgm:pt modelId="{5484A5D7-5E79-460B-8864-956AC036147D}" type="sibTrans" cxnId="{DFF5A5FD-C86E-4311-9EEA-4D6D486884E6}">
      <dgm:prSet/>
      <dgm:spPr/>
      <dgm:t>
        <a:bodyPr/>
        <a:lstStyle/>
        <a:p>
          <a:endParaRPr lang="en-US"/>
        </a:p>
      </dgm:t>
    </dgm:pt>
    <dgm:pt modelId="{7202881C-9662-4CCF-929A-9DA5706CEE3A}">
      <dgm:prSet phldrT="[Text]" custT="1"/>
      <dgm:spPr/>
      <dgm:t>
        <a:bodyPr/>
        <a:lstStyle/>
        <a:p>
          <a:r>
            <a:rPr lang="en-US" sz="1400" dirty="0">
              <a:latin typeface="HelveticaRounded LT Std Bd"/>
            </a:rPr>
            <a:t>words, vocabulary, </a:t>
          </a:r>
          <a:r>
            <a:rPr lang="en-US" sz="1400" dirty="0" err="1">
              <a:latin typeface="HelveticaRounded LT Std Bd"/>
            </a:rPr>
            <a:t>emojis</a:t>
          </a:r>
          <a:r>
            <a:rPr lang="en-US" sz="1400" dirty="0">
              <a:latin typeface="HelveticaRounded LT Std Bd"/>
            </a:rPr>
            <a:t>, pacing, level of engagement</a:t>
          </a:r>
        </a:p>
        <a:p>
          <a:endParaRPr lang="en-US" sz="1400" dirty="0">
            <a:latin typeface="HelveticaRounded LT Std Bd"/>
          </a:endParaRPr>
        </a:p>
        <a:p>
          <a:endParaRPr lang="en-US" sz="1400" dirty="0">
            <a:latin typeface="HelveticaRounded LT Std Bd"/>
          </a:endParaRPr>
        </a:p>
        <a:p>
          <a:endParaRPr lang="en-US" sz="1400" dirty="0">
            <a:latin typeface="HelveticaRounded LT Std Bd"/>
          </a:endParaRPr>
        </a:p>
      </dgm:t>
    </dgm:pt>
    <dgm:pt modelId="{AF96DA90-F663-4A9F-9C28-D0C272AE815C}" type="parTrans" cxnId="{AC852617-E7EF-4A31-B778-8C3AEEB0DD63}">
      <dgm:prSet/>
      <dgm:spPr/>
      <dgm:t>
        <a:bodyPr/>
        <a:lstStyle/>
        <a:p>
          <a:endParaRPr lang="en-US"/>
        </a:p>
      </dgm:t>
    </dgm:pt>
    <dgm:pt modelId="{BB1547D2-0D97-432F-899D-D29179BCE8B6}" type="sibTrans" cxnId="{AC852617-E7EF-4A31-B778-8C3AEEB0DD63}">
      <dgm:prSet/>
      <dgm:spPr/>
      <dgm:t>
        <a:bodyPr/>
        <a:lstStyle/>
        <a:p>
          <a:endParaRPr lang="en-US"/>
        </a:p>
      </dgm:t>
    </dgm:pt>
    <dgm:pt modelId="{6F95F753-E995-42ED-9261-5D2B4CDD7709}" type="pres">
      <dgm:prSet presAssocID="{67764496-37E9-4430-953D-59E4F1E191F1}" presName="Name0" presStyleCnt="0">
        <dgm:presLayoutVars>
          <dgm:chMax val="7"/>
          <dgm:resizeHandles val="exact"/>
        </dgm:presLayoutVars>
      </dgm:prSet>
      <dgm:spPr/>
      <dgm:t>
        <a:bodyPr/>
        <a:lstStyle/>
        <a:p>
          <a:endParaRPr lang="fr-CA"/>
        </a:p>
      </dgm:t>
    </dgm:pt>
    <dgm:pt modelId="{62E6BF14-B61F-41D1-898B-463F2C97E39C}" type="pres">
      <dgm:prSet presAssocID="{67764496-37E9-4430-953D-59E4F1E191F1}" presName="comp1" presStyleCnt="0"/>
      <dgm:spPr/>
    </dgm:pt>
    <dgm:pt modelId="{FE01DD5B-A102-43E4-958C-7A8E79918845}" type="pres">
      <dgm:prSet presAssocID="{67764496-37E9-4430-953D-59E4F1E191F1}" presName="circle1" presStyleLbl="node1" presStyleIdx="0" presStyleCnt="3" custScaleX="139783" custLinFactNeighborX="0"/>
      <dgm:spPr/>
      <dgm:t>
        <a:bodyPr/>
        <a:lstStyle/>
        <a:p>
          <a:endParaRPr lang="fr-CA"/>
        </a:p>
      </dgm:t>
    </dgm:pt>
    <dgm:pt modelId="{3064129A-D967-44F6-8D5C-D25D0BA2FA23}" type="pres">
      <dgm:prSet presAssocID="{67764496-37E9-4430-953D-59E4F1E191F1}" presName="c1text" presStyleLbl="node1" presStyleIdx="0" presStyleCnt="3">
        <dgm:presLayoutVars>
          <dgm:bulletEnabled val="1"/>
        </dgm:presLayoutVars>
      </dgm:prSet>
      <dgm:spPr/>
      <dgm:t>
        <a:bodyPr/>
        <a:lstStyle/>
        <a:p>
          <a:endParaRPr lang="fr-CA"/>
        </a:p>
      </dgm:t>
    </dgm:pt>
    <dgm:pt modelId="{207B59BE-AEBE-4A70-B633-D5FCBE7C9121}" type="pres">
      <dgm:prSet presAssocID="{67764496-37E9-4430-953D-59E4F1E191F1}" presName="comp2" presStyleCnt="0"/>
      <dgm:spPr/>
    </dgm:pt>
    <dgm:pt modelId="{7F51D916-E40C-4042-95A8-B49C0E19CCD2}" type="pres">
      <dgm:prSet presAssocID="{67764496-37E9-4430-953D-59E4F1E191F1}" presName="circle2" presStyleLbl="node1" presStyleIdx="1" presStyleCnt="3" custScaleX="125929" custScaleY="82331" custLinFactNeighborX="0" custLinFactNeighborY="15303"/>
      <dgm:spPr/>
      <dgm:t>
        <a:bodyPr/>
        <a:lstStyle/>
        <a:p>
          <a:endParaRPr lang="fr-CA"/>
        </a:p>
      </dgm:t>
    </dgm:pt>
    <dgm:pt modelId="{FCDAE68A-8527-48B2-BD58-71265C1E3270}" type="pres">
      <dgm:prSet presAssocID="{67764496-37E9-4430-953D-59E4F1E191F1}" presName="c2text" presStyleLbl="node1" presStyleIdx="1" presStyleCnt="3">
        <dgm:presLayoutVars>
          <dgm:bulletEnabled val="1"/>
        </dgm:presLayoutVars>
      </dgm:prSet>
      <dgm:spPr/>
      <dgm:t>
        <a:bodyPr/>
        <a:lstStyle/>
        <a:p>
          <a:endParaRPr lang="fr-CA"/>
        </a:p>
      </dgm:t>
    </dgm:pt>
    <dgm:pt modelId="{2A9D1427-230E-4EF8-B557-F2E37FC07994}" type="pres">
      <dgm:prSet presAssocID="{67764496-37E9-4430-953D-59E4F1E191F1}" presName="comp3" presStyleCnt="0"/>
      <dgm:spPr/>
    </dgm:pt>
    <dgm:pt modelId="{745A4CA4-479B-4D02-AC3F-82EB8CF68189}" type="pres">
      <dgm:prSet presAssocID="{67764496-37E9-4430-953D-59E4F1E191F1}" presName="circle3" presStyleLbl="node1" presStyleIdx="2" presStyleCnt="3" custScaleX="143106" custScaleY="73814" custLinFactNeighborX="1140" custLinFactNeighborY="11548"/>
      <dgm:spPr/>
      <dgm:t>
        <a:bodyPr/>
        <a:lstStyle/>
        <a:p>
          <a:endParaRPr lang="fr-CA"/>
        </a:p>
      </dgm:t>
    </dgm:pt>
    <dgm:pt modelId="{7CE73A9F-71D8-4CD9-9015-D52436B6FEA4}" type="pres">
      <dgm:prSet presAssocID="{67764496-37E9-4430-953D-59E4F1E191F1}" presName="c3text" presStyleLbl="node1" presStyleIdx="2" presStyleCnt="3">
        <dgm:presLayoutVars>
          <dgm:bulletEnabled val="1"/>
        </dgm:presLayoutVars>
      </dgm:prSet>
      <dgm:spPr/>
      <dgm:t>
        <a:bodyPr/>
        <a:lstStyle/>
        <a:p>
          <a:endParaRPr lang="fr-CA"/>
        </a:p>
      </dgm:t>
    </dgm:pt>
  </dgm:ptLst>
  <dgm:cxnLst>
    <dgm:cxn modelId="{AC852617-E7EF-4A31-B778-8C3AEEB0DD63}" srcId="{67764496-37E9-4430-953D-59E4F1E191F1}" destId="{7202881C-9662-4CCF-929A-9DA5706CEE3A}" srcOrd="2" destOrd="0" parTransId="{AF96DA90-F663-4A9F-9C28-D0C272AE815C}" sibTransId="{BB1547D2-0D97-432F-899D-D29179BCE8B6}"/>
    <dgm:cxn modelId="{CC50A9C3-D78C-4E26-8FEE-7313FFA824A5}" type="presOf" srcId="{7202881C-9662-4CCF-929A-9DA5706CEE3A}" destId="{7CE73A9F-71D8-4CD9-9015-D52436B6FEA4}" srcOrd="1" destOrd="0" presId="urn:microsoft.com/office/officeart/2005/8/layout/venn2"/>
    <dgm:cxn modelId="{9E83AC11-1180-46A7-9126-AECC4502A07A}" type="presOf" srcId="{9F12C93F-76F7-4F13-AEA0-A4CC4952DD8A}" destId="{FE01DD5B-A102-43E4-958C-7A8E79918845}" srcOrd="0" destOrd="0" presId="urn:microsoft.com/office/officeart/2005/8/layout/venn2"/>
    <dgm:cxn modelId="{7F968D95-1E7B-40DD-832E-473EE3D11DA8}" type="presOf" srcId="{9F12C93F-76F7-4F13-AEA0-A4CC4952DD8A}" destId="{3064129A-D967-44F6-8D5C-D25D0BA2FA23}" srcOrd="1" destOrd="0" presId="urn:microsoft.com/office/officeart/2005/8/layout/venn2"/>
    <dgm:cxn modelId="{DA8E3A40-48F3-4693-AED2-9C2CEC1BBCF6}" type="presOf" srcId="{7202881C-9662-4CCF-929A-9DA5706CEE3A}" destId="{745A4CA4-479B-4D02-AC3F-82EB8CF68189}" srcOrd="0" destOrd="0" presId="urn:microsoft.com/office/officeart/2005/8/layout/venn2"/>
    <dgm:cxn modelId="{DFF5A5FD-C86E-4311-9EEA-4D6D486884E6}" srcId="{67764496-37E9-4430-953D-59E4F1E191F1}" destId="{F87FC97B-CC01-42E7-81E6-FE4D432F9FA2}" srcOrd="1" destOrd="0" parTransId="{E727959A-EC22-42CD-9F83-AF529BCED2AB}" sibTransId="{5484A5D7-5E79-460B-8864-956AC036147D}"/>
    <dgm:cxn modelId="{CBCBF652-2148-4771-B1D4-E92D50D443F6}" srcId="{67764496-37E9-4430-953D-59E4F1E191F1}" destId="{9F12C93F-76F7-4F13-AEA0-A4CC4952DD8A}" srcOrd="0" destOrd="0" parTransId="{48D82F3D-C2AE-4231-80B5-919CD292AB72}" sibTransId="{256E5CEF-E116-43B6-8C63-7CF5A267B374}"/>
    <dgm:cxn modelId="{4E9FCDD0-C23A-4D26-9E58-EAFD5CEDAC1D}" type="presOf" srcId="{F87FC97B-CC01-42E7-81E6-FE4D432F9FA2}" destId="{7F51D916-E40C-4042-95A8-B49C0E19CCD2}" srcOrd="0" destOrd="0" presId="urn:microsoft.com/office/officeart/2005/8/layout/venn2"/>
    <dgm:cxn modelId="{7A5E62E5-A447-408C-A352-1B8BFB92F7EC}" type="presOf" srcId="{F87FC97B-CC01-42E7-81E6-FE4D432F9FA2}" destId="{FCDAE68A-8527-48B2-BD58-71265C1E3270}" srcOrd="1" destOrd="0" presId="urn:microsoft.com/office/officeart/2005/8/layout/venn2"/>
    <dgm:cxn modelId="{3AD4F945-2CC4-473F-AF60-98799C22F945}" type="presOf" srcId="{67764496-37E9-4430-953D-59E4F1E191F1}" destId="{6F95F753-E995-42ED-9261-5D2B4CDD7709}" srcOrd="0" destOrd="0" presId="urn:microsoft.com/office/officeart/2005/8/layout/venn2"/>
    <dgm:cxn modelId="{5584AD7C-B8EE-46FF-9BD4-56A5F6EC8DE1}" type="presParOf" srcId="{6F95F753-E995-42ED-9261-5D2B4CDD7709}" destId="{62E6BF14-B61F-41D1-898B-463F2C97E39C}" srcOrd="0" destOrd="0" presId="urn:microsoft.com/office/officeart/2005/8/layout/venn2"/>
    <dgm:cxn modelId="{748CA4BC-0A75-4670-A8B9-BE0A9D3FE573}" type="presParOf" srcId="{62E6BF14-B61F-41D1-898B-463F2C97E39C}" destId="{FE01DD5B-A102-43E4-958C-7A8E79918845}" srcOrd="0" destOrd="0" presId="urn:microsoft.com/office/officeart/2005/8/layout/venn2"/>
    <dgm:cxn modelId="{203A0247-AB92-4489-9490-47507816731F}" type="presParOf" srcId="{62E6BF14-B61F-41D1-898B-463F2C97E39C}" destId="{3064129A-D967-44F6-8D5C-D25D0BA2FA23}" srcOrd="1" destOrd="0" presId="urn:microsoft.com/office/officeart/2005/8/layout/venn2"/>
    <dgm:cxn modelId="{FB8A7D86-D8CA-477C-97D8-32FEE337ED87}" type="presParOf" srcId="{6F95F753-E995-42ED-9261-5D2B4CDD7709}" destId="{207B59BE-AEBE-4A70-B633-D5FCBE7C9121}" srcOrd="1" destOrd="0" presId="urn:microsoft.com/office/officeart/2005/8/layout/venn2"/>
    <dgm:cxn modelId="{30C8FD53-901B-429A-BCC7-1DCBAE988CC2}" type="presParOf" srcId="{207B59BE-AEBE-4A70-B633-D5FCBE7C9121}" destId="{7F51D916-E40C-4042-95A8-B49C0E19CCD2}" srcOrd="0" destOrd="0" presId="urn:microsoft.com/office/officeart/2005/8/layout/venn2"/>
    <dgm:cxn modelId="{1822C44D-6437-4C0C-B77F-DBF6E4D52B23}" type="presParOf" srcId="{207B59BE-AEBE-4A70-B633-D5FCBE7C9121}" destId="{FCDAE68A-8527-48B2-BD58-71265C1E3270}" srcOrd="1" destOrd="0" presId="urn:microsoft.com/office/officeart/2005/8/layout/venn2"/>
    <dgm:cxn modelId="{5F3AE61E-3F49-46AD-A3CA-7CC07B7887DD}" type="presParOf" srcId="{6F95F753-E995-42ED-9261-5D2B4CDD7709}" destId="{2A9D1427-230E-4EF8-B557-F2E37FC07994}" srcOrd="2" destOrd="0" presId="urn:microsoft.com/office/officeart/2005/8/layout/venn2"/>
    <dgm:cxn modelId="{7AD95246-824E-4AB9-A2D8-66A28F0BE447}" type="presParOf" srcId="{2A9D1427-230E-4EF8-B557-F2E37FC07994}" destId="{745A4CA4-479B-4D02-AC3F-82EB8CF68189}" srcOrd="0" destOrd="0" presId="urn:microsoft.com/office/officeart/2005/8/layout/venn2"/>
    <dgm:cxn modelId="{D66C633C-D966-407F-B96F-3D5FDBCC3621}" type="presParOf" srcId="{2A9D1427-230E-4EF8-B557-F2E37FC07994}" destId="{7CE73A9F-71D8-4CD9-9015-D52436B6FEA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A60D30-0330-424C-8485-A82185401FB9}" type="doc">
      <dgm:prSet loTypeId="urn:microsoft.com/office/officeart/2005/8/layout/cycle8" loCatId="cycle" qsTypeId="urn:microsoft.com/office/officeart/2005/8/quickstyle/simple4" qsCatId="simple" csTypeId="urn:microsoft.com/office/officeart/2005/8/colors/accent6_2" csCatId="accent6" phldr="1"/>
      <dgm:spPr/>
      <dgm:t>
        <a:bodyPr/>
        <a:lstStyle/>
        <a:p>
          <a:endParaRPr lang="en-US"/>
        </a:p>
      </dgm:t>
    </dgm:pt>
    <dgm:pt modelId="{03E4BAB2-2EC3-4D0E-9DD8-961C26774899}">
      <dgm:prSet/>
      <dgm:spPr/>
      <dgm:t>
        <a:bodyPr/>
        <a:lstStyle/>
        <a:p>
          <a:pPr rtl="0"/>
          <a:r>
            <a:rPr lang="en-CA"/>
            <a:t>Be Transparent</a:t>
          </a:r>
        </a:p>
      </dgm:t>
    </dgm:pt>
    <dgm:pt modelId="{5F65C79F-1351-47E0-8B11-68B4B60575DE}" type="parTrans" cxnId="{4B9F9929-2CA4-4387-AA8F-D84F42F0E657}">
      <dgm:prSet/>
      <dgm:spPr/>
      <dgm:t>
        <a:bodyPr/>
        <a:lstStyle/>
        <a:p>
          <a:endParaRPr lang="en-US"/>
        </a:p>
      </dgm:t>
    </dgm:pt>
    <dgm:pt modelId="{82B6220B-2FB4-44FA-954A-77308775ADFC}" type="sibTrans" cxnId="{4B9F9929-2CA4-4387-AA8F-D84F42F0E657}">
      <dgm:prSet/>
      <dgm:spPr/>
      <dgm:t>
        <a:bodyPr/>
        <a:lstStyle/>
        <a:p>
          <a:endParaRPr lang="en-US"/>
        </a:p>
      </dgm:t>
    </dgm:pt>
    <dgm:pt modelId="{D5AA0554-81A2-4A9E-AA9D-583912500046}">
      <dgm:prSet/>
      <dgm:spPr/>
      <dgm:t>
        <a:bodyPr/>
        <a:lstStyle/>
        <a:p>
          <a:pPr rtl="0"/>
          <a:r>
            <a:rPr lang="en-CA"/>
            <a:t>Acknowledge your role, did you miss something</a:t>
          </a:r>
        </a:p>
      </dgm:t>
    </dgm:pt>
    <dgm:pt modelId="{B64BFA8E-596F-460E-859A-0E3A4F5DCBCB}" type="parTrans" cxnId="{31CB7D0F-E85F-45BF-810D-847817052E3D}">
      <dgm:prSet/>
      <dgm:spPr/>
      <dgm:t>
        <a:bodyPr/>
        <a:lstStyle/>
        <a:p>
          <a:endParaRPr lang="en-US"/>
        </a:p>
      </dgm:t>
    </dgm:pt>
    <dgm:pt modelId="{91CC45BF-5905-44C5-9C83-3EAF0310DDEA}" type="sibTrans" cxnId="{31CB7D0F-E85F-45BF-810D-847817052E3D}">
      <dgm:prSet/>
      <dgm:spPr/>
      <dgm:t>
        <a:bodyPr/>
        <a:lstStyle/>
        <a:p>
          <a:endParaRPr lang="en-US"/>
        </a:p>
      </dgm:t>
    </dgm:pt>
    <dgm:pt modelId="{BE976AFA-0099-498F-B0DC-0B575F08E675}">
      <dgm:prSet/>
      <dgm:spPr/>
      <dgm:t>
        <a:bodyPr/>
        <a:lstStyle/>
        <a:p>
          <a:pPr rtl="0"/>
          <a:r>
            <a:rPr lang="en-CA" dirty="0"/>
            <a:t>Ask to start fresh</a:t>
          </a:r>
        </a:p>
      </dgm:t>
    </dgm:pt>
    <dgm:pt modelId="{6C3D22BE-5EF9-4355-8810-93397D1F2FD9}" type="parTrans" cxnId="{DB8CDD38-61B2-464F-8B0A-B492D3ADDE52}">
      <dgm:prSet/>
      <dgm:spPr/>
      <dgm:t>
        <a:bodyPr/>
        <a:lstStyle/>
        <a:p>
          <a:endParaRPr lang="en-US"/>
        </a:p>
      </dgm:t>
    </dgm:pt>
    <dgm:pt modelId="{26E435E3-22FE-41D3-85D0-AA157456CE49}" type="sibTrans" cxnId="{DB8CDD38-61B2-464F-8B0A-B492D3ADDE52}">
      <dgm:prSet/>
      <dgm:spPr/>
      <dgm:t>
        <a:bodyPr/>
        <a:lstStyle/>
        <a:p>
          <a:endParaRPr lang="en-US"/>
        </a:p>
      </dgm:t>
    </dgm:pt>
    <dgm:pt modelId="{639ABEE3-50CA-4082-B8DC-7A342A3E4637}">
      <dgm:prSet/>
      <dgm:spPr/>
      <dgm:t>
        <a:bodyPr/>
        <a:lstStyle/>
        <a:p>
          <a:pPr rtl="0"/>
          <a:r>
            <a:rPr lang="en-CA"/>
            <a:t>Ask for clarification</a:t>
          </a:r>
        </a:p>
      </dgm:t>
    </dgm:pt>
    <dgm:pt modelId="{A207BF36-8511-4866-BD9E-747E0DE7E973}" type="parTrans" cxnId="{3FC88298-2A4E-4AAD-87BC-0BC1413E883E}">
      <dgm:prSet/>
      <dgm:spPr/>
      <dgm:t>
        <a:bodyPr/>
        <a:lstStyle/>
        <a:p>
          <a:endParaRPr lang="en-US"/>
        </a:p>
      </dgm:t>
    </dgm:pt>
    <dgm:pt modelId="{5F842647-E7B4-4595-A6BA-FB33402EB519}" type="sibTrans" cxnId="{3FC88298-2A4E-4AAD-87BC-0BC1413E883E}">
      <dgm:prSet/>
      <dgm:spPr/>
      <dgm:t>
        <a:bodyPr/>
        <a:lstStyle/>
        <a:p>
          <a:endParaRPr lang="en-US"/>
        </a:p>
      </dgm:t>
    </dgm:pt>
    <dgm:pt modelId="{6B3CC1A5-E545-47A3-8DF5-EF44B91284FC}">
      <dgm:prSet/>
      <dgm:spPr/>
      <dgm:t>
        <a:bodyPr/>
        <a:lstStyle/>
        <a:p>
          <a:pPr rtl="0"/>
          <a:r>
            <a:rPr lang="en-CA" dirty="0"/>
            <a:t>Ask for a check-in</a:t>
          </a:r>
        </a:p>
      </dgm:t>
    </dgm:pt>
    <dgm:pt modelId="{A8FD7B7C-71D4-48B7-B523-8986EF7B7908}" type="parTrans" cxnId="{8B51833A-F1F3-4498-B164-D49684426EA0}">
      <dgm:prSet/>
      <dgm:spPr/>
      <dgm:t>
        <a:bodyPr/>
        <a:lstStyle/>
        <a:p>
          <a:endParaRPr lang="en-US"/>
        </a:p>
      </dgm:t>
    </dgm:pt>
    <dgm:pt modelId="{F430ED37-3DEC-4857-A545-3FCFE7DFC1FD}" type="sibTrans" cxnId="{8B51833A-F1F3-4498-B164-D49684426EA0}">
      <dgm:prSet/>
      <dgm:spPr/>
      <dgm:t>
        <a:bodyPr/>
        <a:lstStyle/>
        <a:p>
          <a:endParaRPr lang="en-US"/>
        </a:p>
      </dgm:t>
    </dgm:pt>
    <dgm:pt modelId="{57E57A34-2E75-4F2C-B4CA-6B950B430FB0}">
      <dgm:prSet/>
      <dgm:spPr/>
      <dgm:t>
        <a:bodyPr/>
        <a:lstStyle/>
        <a:p>
          <a:pPr rtl="0"/>
          <a:r>
            <a:rPr lang="en-CA"/>
            <a:t>Go back to being curious</a:t>
          </a:r>
        </a:p>
      </dgm:t>
    </dgm:pt>
    <dgm:pt modelId="{AFB6E6A4-9913-4EA5-B837-32EA98A77C24}" type="parTrans" cxnId="{F3CFB107-8408-4AE4-8205-464D4ED9638D}">
      <dgm:prSet/>
      <dgm:spPr/>
      <dgm:t>
        <a:bodyPr/>
        <a:lstStyle/>
        <a:p>
          <a:endParaRPr lang="en-US"/>
        </a:p>
      </dgm:t>
    </dgm:pt>
    <dgm:pt modelId="{C20B2222-5A15-4DC0-8C21-7AE1F36940BE}" type="sibTrans" cxnId="{F3CFB107-8408-4AE4-8205-464D4ED9638D}">
      <dgm:prSet/>
      <dgm:spPr/>
      <dgm:t>
        <a:bodyPr/>
        <a:lstStyle/>
        <a:p>
          <a:endParaRPr lang="en-US"/>
        </a:p>
      </dgm:t>
    </dgm:pt>
    <dgm:pt modelId="{2F92566C-E167-41EC-8D6D-86C5404F189B}">
      <dgm:prSet/>
      <dgm:spPr/>
      <dgm:t>
        <a:bodyPr/>
        <a:lstStyle/>
        <a:p>
          <a:pPr rtl="0"/>
          <a:r>
            <a:rPr lang="en-CA"/>
            <a:t>Address emotion</a:t>
          </a:r>
        </a:p>
      </dgm:t>
    </dgm:pt>
    <dgm:pt modelId="{C6E20236-8E94-43DD-9F6B-A7DFCB3B995B}" type="parTrans" cxnId="{EB5523F2-D70B-4550-AA6E-405ECA94FED5}">
      <dgm:prSet/>
      <dgm:spPr/>
      <dgm:t>
        <a:bodyPr/>
        <a:lstStyle/>
        <a:p>
          <a:endParaRPr lang="en-US"/>
        </a:p>
      </dgm:t>
    </dgm:pt>
    <dgm:pt modelId="{15CD8E82-5385-4810-88CC-B88B980E3552}" type="sibTrans" cxnId="{EB5523F2-D70B-4550-AA6E-405ECA94FED5}">
      <dgm:prSet/>
      <dgm:spPr/>
      <dgm:t>
        <a:bodyPr/>
        <a:lstStyle/>
        <a:p>
          <a:endParaRPr lang="en-US"/>
        </a:p>
      </dgm:t>
    </dgm:pt>
    <dgm:pt modelId="{B9C1CCE6-44AA-4D66-A972-51AACD9A37AB}">
      <dgm:prSet/>
      <dgm:spPr/>
      <dgm:t>
        <a:bodyPr/>
        <a:lstStyle/>
        <a:p>
          <a:endParaRPr lang="en-US"/>
        </a:p>
      </dgm:t>
    </dgm:pt>
    <dgm:pt modelId="{66212CA3-D46E-4B15-9D63-7E389587C1AA}" type="parTrans" cxnId="{C38063C7-43CA-4FCF-8100-675F9AE11AE4}">
      <dgm:prSet/>
      <dgm:spPr/>
      <dgm:t>
        <a:bodyPr/>
        <a:lstStyle/>
        <a:p>
          <a:endParaRPr lang="en-US"/>
        </a:p>
      </dgm:t>
    </dgm:pt>
    <dgm:pt modelId="{2E11DBE5-9C8D-4E28-8A27-7C7C0A422BED}" type="sibTrans" cxnId="{C38063C7-43CA-4FCF-8100-675F9AE11AE4}">
      <dgm:prSet/>
      <dgm:spPr/>
      <dgm:t>
        <a:bodyPr/>
        <a:lstStyle/>
        <a:p>
          <a:endParaRPr lang="en-US"/>
        </a:p>
      </dgm:t>
    </dgm:pt>
    <dgm:pt modelId="{116358F7-D548-4B41-9A5D-741B13C514B9}" type="pres">
      <dgm:prSet presAssocID="{8DA60D30-0330-424C-8485-A82185401FB9}" presName="compositeShape" presStyleCnt="0">
        <dgm:presLayoutVars>
          <dgm:chMax val="7"/>
          <dgm:dir/>
          <dgm:resizeHandles val="exact"/>
        </dgm:presLayoutVars>
      </dgm:prSet>
      <dgm:spPr/>
      <dgm:t>
        <a:bodyPr/>
        <a:lstStyle/>
        <a:p>
          <a:endParaRPr lang="fr-CA"/>
        </a:p>
      </dgm:t>
    </dgm:pt>
    <dgm:pt modelId="{2E34C457-3126-418A-96AF-3F603325E193}" type="pres">
      <dgm:prSet presAssocID="{8DA60D30-0330-424C-8485-A82185401FB9}" presName="wedge1" presStyleLbl="node1" presStyleIdx="0" presStyleCnt="7"/>
      <dgm:spPr/>
      <dgm:t>
        <a:bodyPr/>
        <a:lstStyle/>
        <a:p>
          <a:endParaRPr lang="fr-CA"/>
        </a:p>
      </dgm:t>
    </dgm:pt>
    <dgm:pt modelId="{7BE5F0C7-6DAC-4DF6-AA66-1A8D4A94F581}" type="pres">
      <dgm:prSet presAssocID="{8DA60D30-0330-424C-8485-A82185401FB9}" presName="dummy1a" presStyleCnt="0"/>
      <dgm:spPr/>
    </dgm:pt>
    <dgm:pt modelId="{49479E7E-B2FF-4CAB-96E8-87E5F25791DF}" type="pres">
      <dgm:prSet presAssocID="{8DA60D30-0330-424C-8485-A82185401FB9}" presName="dummy1b" presStyleCnt="0"/>
      <dgm:spPr/>
    </dgm:pt>
    <dgm:pt modelId="{2DC644C0-F9B5-4A10-A024-55B9E5E3A1DB}" type="pres">
      <dgm:prSet presAssocID="{8DA60D30-0330-424C-8485-A82185401FB9}" presName="wedge1Tx" presStyleLbl="node1" presStyleIdx="0" presStyleCnt="7">
        <dgm:presLayoutVars>
          <dgm:chMax val="0"/>
          <dgm:chPref val="0"/>
          <dgm:bulletEnabled val="1"/>
        </dgm:presLayoutVars>
      </dgm:prSet>
      <dgm:spPr/>
      <dgm:t>
        <a:bodyPr/>
        <a:lstStyle/>
        <a:p>
          <a:endParaRPr lang="fr-CA"/>
        </a:p>
      </dgm:t>
    </dgm:pt>
    <dgm:pt modelId="{07D1E8AD-CE54-4D54-920C-8891DA89CF90}" type="pres">
      <dgm:prSet presAssocID="{8DA60D30-0330-424C-8485-A82185401FB9}" presName="wedge2" presStyleLbl="node1" presStyleIdx="1" presStyleCnt="7"/>
      <dgm:spPr/>
      <dgm:t>
        <a:bodyPr/>
        <a:lstStyle/>
        <a:p>
          <a:endParaRPr lang="fr-CA"/>
        </a:p>
      </dgm:t>
    </dgm:pt>
    <dgm:pt modelId="{5011215B-4D26-42DD-96BD-56ADE656466C}" type="pres">
      <dgm:prSet presAssocID="{8DA60D30-0330-424C-8485-A82185401FB9}" presName="dummy2a" presStyleCnt="0"/>
      <dgm:spPr/>
    </dgm:pt>
    <dgm:pt modelId="{4FF40B44-CD61-4583-BECC-C46606AE54B8}" type="pres">
      <dgm:prSet presAssocID="{8DA60D30-0330-424C-8485-A82185401FB9}" presName="dummy2b" presStyleCnt="0"/>
      <dgm:spPr/>
    </dgm:pt>
    <dgm:pt modelId="{C0CD338B-0299-4B51-9DD8-1A8B9C7F3D1C}" type="pres">
      <dgm:prSet presAssocID="{8DA60D30-0330-424C-8485-A82185401FB9}" presName="wedge2Tx" presStyleLbl="node1" presStyleIdx="1" presStyleCnt="7">
        <dgm:presLayoutVars>
          <dgm:chMax val="0"/>
          <dgm:chPref val="0"/>
          <dgm:bulletEnabled val="1"/>
        </dgm:presLayoutVars>
      </dgm:prSet>
      <dgm:spPr/>
      <dgm:t>
        <a:bodyPr/>
        <a:lstStyle/>
        <a:p>
          <a:endParaRPr lang="fr-CA"/>
        </a:p>
      </dgm:t>
    </dgm:pt>
    <dgm:pt modelId="{E2FD7C7A-25E7-4939-BED0-73E538A61808}" type="pres">
      <dgm:prSet presAssocID="{8DA60D30-0330-424C-8485-A82185401FB9}" presName="wedge3" presStyleLbl="node1" presStyleIdx="2" presStyleCnt="7"/>
      <dgm:spPr/>
      <dgm:t>
        <a:bodyPr/>
        <a:lstStyle/>
        <a:p>
          <a:endParaRPr lang="fr-CA"/>
        </a:p>
      </dgm:t>
    </dgm:pt>
    <dgm:pt modelId="{D807EC16-0831-4B48-A864-4C2192043F9D}" type="pres">
      <dgm:prSet presAssocID="{8DA60D30-0330-424C-8485-A82185401FB9}" presName="dummy3a" presStyleCnt="0"/>
      <dgm:spPr/>
    </dgm:pt>
    <dgm:pt modelId="{0F5EE1D0-2719-466F-B2B8-94A32029EB12}" type="pres">
      <dgm:prSet presAssocID="{8DA60D30-0330-424C-8485-A82185401FB9}" presName="dummy3b" presStyleCnt="0"/>
      <dgm:spPr/>
    </dgm:pt>
    <dgm:pt modelId="{D3050AD5-B122-4598-8606-8A082ADFD176}" type="pres">
      <dgm:prSet presAssocID="{8DA60D30-0330-424C-8485-A82185401FB9}" presName="wedge3Tx" presStyleLbl="node1" presStyleIdx="2" presStyleCnt="7">
        <dgm:presLayoutVars>
          <dgm:chMax val="0"/>
          <dgm:chPref val="0"/>
          <dgm:bulletEnabled val="1"/>
        </dgm:presLayoutVars>
      </dgm:prSet>
      <dgm:spPr/>
      <dgm:t>
        <a:bodyPr/>
        <a:lstStyle/>
        <a:p>
          <a:endParaRPr lang="fr-CA"/>
        </a:p>
      </dgm:t>
    </dgm:pt>
    <dgm:pt modelId="{EF8A559C-307A-4815-821B-145B2AE17A8B}" type="pres">
      <dgm:prSet presAssocID="{8DA60D30-0330-424C-8485-A82185401FB9}" presName="wedge4" presStyleLbl="node1" presStyleIdx="3" presStyleCnt="7"/>
      <dgm:spPr/>
      <dgm:t>
        <a:bodyPr/>
        <a:lstStyle/>
        <a:p>
          <a:endParaRPr lang="fr-CA"/>
        </a:p>
      </dgm:t>
    </dgm:pt>
    <dgm:pt modelId="{857AAEA3-766E-4993-A001-BC621A15A29A}" type="pres">
      <dgm:prSet presAssocID="{8DA60D30-0330-424C-8485-A82185401FB9}" presName="dummy4a" presStyleCnt="0"/>
      <dgm:spPr/>
    </dgm:pt>
    <dgm:pt modelId="{C46B1039-A6B4-4CC7-BABE-E240448E0569}" type="pres">
      <dgm:prSet presAssocID="{8DA60D30-0330-424C-8485-A82185401FB9}" presName="dummy4b" presStyleCnt="0"/>
      <dgm:spPr/>
    </dgm:pt>
    <dgm:pt modelId="{C73D0C7A-EDD7-4EA3-907C-5243AC804070}" type="pres">
      <dgm:prSet presAssocID="{8DA60D30-0330-424C-8485-A82185401FB9}" presName="wedge4Tx" presStyleLbl="node1" presStyleIdx="3" presStyleCnt="7">
        <dgm:presLayoutVars>
          <dgm:chMax val="0"/>
          <dgm:chPref val="0"/>
          <dgm:bulletEnabled val="1"/>
        </dgm:presLayoutVars>
      </dgm:prSet>
      <dgm:spPr/>
      <dgm:t>
        <a:bodyPr/>
        <a:lstStyle/>
        <a:p>
          <a:endParaRPr lang="fr-CA"/>
        </a:p>
      </dgm:t>
    </dgm:pt>
    <dgm:pt modelId="{BA6B973F-D5DD-4E3F-8046-3B5169952417}" type="pres">
      <dgm:prSet presAssocID="{8DA60D30-0330-424C-8485-A82185401FB9}" presName="wedge5" presStyleLbl="node1" presStyleIdx="4" presStyleCnt="7"/>
      <dgm:spPr/>
      <dgm:t>
        <a:bodyPr/>
        <a:lstStyle/>
        <a:p>
          <a:endParaRPr lang="fr-CA"/>
        </a:p>
      </dgm:t>
    </dgm:pt>
    <dgm:pt modelId="{42CA3D9E-01F5-421A-9824-7E69F42F6EDD}" type="pres">
      <dgm:prSet presAssocID="{8DA60D30-0330-424C-8485-A82185401FB9}" presName="dummy5a" presStyleCnt="0"/>
      <dgm:spPr/>
    </dgm:pt>
    <dgm:pt modelId="{53306C3D-89B0-4728-AE40-36E995152C1E}" type="pres">
      <dgm:prSet presAssocID="{8DA60D30-0330-424C-8485-A82185401FB9}" presName="dummy5b" presStyleCnt="0"/>
      <dgm:spPr/>
    </dgm:pt>
    <dgm:pt modelId="{16B94E13-EEFC-4426-B7F1-9DA7AA00C830}" type="pres">
      <dgm:prSet presAssocID="{8DA60D30-0330-424C-8485-A82185401FB9}" presName="wedge5Tx" presStyleLbl="node1" presStyleIdx="4" presStyleCnt="7">
        <dgm:presLayoutVars>
          <dgm:chMax val="0"/>
          <dgm:chPref val="0"/>
          <dgm:bulletEnabled val="1"/>
        </dgm:presLayoutVars>
      </dgm:prSet>
      <dgm:spPr/>
      <dgm:t>
        <a:bodyPr/>
        <a:lstStyle/>
        <a:p>
          <a:endParaRPr lang="fr-CA"/>
        </a:p>
      </dgm:t>
    </dgm:pt>
    <dgm:pt modelId="{B18F125B-2478-4317-808D-1E58DDC80106}" type="pres">
      <dgm:prSet presAssocID="{8DA60D30-0330-424C-8485-A82185401FB9}" presName="wedge6" presStyleLbl="node1" presStyleIdx="5" presStyleCnt="7"/>
      <dgm:spPr/>
      <dgm:t>
        <a:bodyPr/>
        <a:lstStyle/>
        <a:p>
          <a:endParaRPr lang="fr-CA"/>
        </a:p>
      </dgm:t>
    </dgm:pt>
    <dgm:pt modelId="{939F63FB-F1C9-4178-BE8D-3BFE51ABA8E8}" type="pres">
      <dgm:prSet presAssocID="{8DA60D30-0330-424C-8485-A82185401FB9}" presName="dummy6a" presStyleCnt="0"/>
      <dgm:spPr/>
    </dgm:pt>
    <dgm:pt modelId="{59340388-5537-4602-AEF8-8B117F799B72}" type="pres">
      <dgm:prSet presAssocID="{8DA60D30-0330-424C-8485-A82185401FB9}" presName="dummy6b" presStyleCnt="0"/>
      <dgm:spPr/>
    </dgm:pt>
    <dgm:pt modelId="{85208BAE-D4D5-485C-B15D-0863DA534056}" type="pres">
      <dgm:prSet presAssocID="{8DA60D30-0330-424C-8485-A82185401FB9}" presName="wedge6Tx" presStyleLbl="node1" presStyleIdx="5" presStyleCnt="7">
        <dgm:presLayoutVars>
          <dgm:chMax val="0"/>
          <dgm:chPref val="0"/>
          <dgm:bulletEnabled val="1"/>
        </dgm:presLayoutVars>
      </dgm:prSet>
      <dgm:spPr/>
      <dgm:t>
        <a:bodyPr/>
        <a:lstStyle/>
        <a:p>
          <a:endParaRPr lang="fr-CA"/>
        </a:p>
      </dgm:t>
    </dgm:pt>
    <dgm:pt modelId="{5A63D3D3-6421-4E4D-A837-B844F0826037}" type="pres">
      <dgm:prSet presAssocID="{8DA60D30-0330-424C-8485-A82185401FB9}" presName="wedge7" presStyleLbl="node1" presStyleIdx="6" presStyleCnt="7"/>
      <dgm:spPr/>
      <dgm:t>
        <a:bodyPr/>
        <a:lstStyle/>
        <a:p>
          <a:endParaRPr lang="fr-CA"/>
        </a:p>
      </dgm:t>
    </dgm:pt>
    <dgm:pt modelId="{26A10BDF-DB71-47CE-B12E-418F9762B2D1}" type="pres">
      <dgm:prSet presAssocID="{8DA60D30-0330-424C-8485-A82185401FB9}" presName="dummy7a" presStyleCnt="0"/>
      <dgm:spPr/>
    </dgm:pt>
    <dgm:pt modelId="{C78C1B07-AA52-45B3-8529-354E63A930D1}" type="pres">
      <dgm:prSet presAssocID="{8DA60D30-0330-424C-8485-A82185401FB9}" presName="dummy7b" presStyleCnt="0"/>
      <dgm:spPr/>
    </dgm:pt>
    <dgm:pt modelId="{81A8ED1F-90D1-4960-A73E-75889A9F39E0}" type="pres">
      <dgm:prSet presAssocID="{8DA60D30-0330-424C-8485-A82185401FB9}" presName="wedge7Tx" presStyleLbl="node1" presStyleIdx="6" presStyleCnt="7">
        <dgm:presLayoutVars>
          <dgm:chMax val="0"/>
          <dgm:chPref val="0"/>
          <dgm:bulletEnabled val="1"/>
        </dgm:presLayoutVars>
      </dgm:prSet>
      <dgm:spPr/>
      <dgm:t>
        <a:bodyPr/>
        <a:lstStyle/>
        <a:p>
          <a:endParaRPr lang="fr-CA"/>
        </a:p>
      </dgm:t>
    </dgm:pt>
    <dgm:pt modelId="{71456AC8-0289-4642-ADBB-A4D71990D67F}" type="pres">
      <dgm:prSet presAssocID="{82B6220B-2FB4-44FA-954A-77308775ADFC}" presName="arrowWedge1" presStyleLbl="fgSibTrans2D1" presStyleIdx="0" presStyleCnt="7"/>
      <dgm:spPr/>
    </dgm:pt>
    <dgm:pt modelId="{95D15B5D-2A6D-4EF4-B025-AEA16D4B689B}" type="pres">
      <dgm:prSet presAssocID="{91CC45BF-5905-44C5-9C83-3EAF0310DDEA}" presName="arrowWedge2" presStyleLbl="fgSibTrans2D1" presStyleIdx="1" presStyleCnt="7"/>
      <dgm:spPr/>
    </dgm:pt>
    <dgm:pt modelId="{336055FB-0C9F-423D-B3E6-3092CE225627}" type="pres">
      <dgm:prSet presAssocID="{26E435E3-22FE-41D3-85D0-AA157456CE49}" presName="arrowWedge3" presStyleLbl="fgSibTrans2D1" presStyleIdx="2" presStyleCnt="7"/>
      <dgm:spPr/>
    </dgm:pt>
    <dgm:pt modelId="{93DB09AA-4CAB-476F-8F3D-082481785780}" type="pres">
      <dgm:prSet presAssocID="{5F842647-E7B4-4595-A6BA-FB33402EB519}" presName="arrowWedge4" presStyleLbl="fgSibTrans2D1" presStyleIdx="3" presStyleCnt="7"/>
      <dgm:spPr/>
    </dgm:pt>
    <dgm:pt modelId="{4FE7255B-370B-44EE-B854-59C95518C605}" type="pres">
      <dgm:prSet presAssocID="{F430ED37-3DEC-4857-A545-3FCFE7DFC1FD}" presName="arrowWedge5" presStyleLbl="fgSibTrans2D1" presStyleIdx="4" presStyleCnt="7"/>
      <dgm:spPr/>
    </dgm:pt>
    <dgm:pt modelId="{F1ED64FF-BD08-45FF-8B6E-FBD283B2D2B6}" type="pres">
      <dgm:prSet presAssocID="{C20B2222-5A15-4DC0-8C21-7AE1F36940BE}" presName="arrowWedge6" presStyleLbl="fgSibTrans2D1" presStyleIdx="5" presStyleCnt="7"/>
      <dgm:spPr/>
    </dgm:pt>
    <dgm:pt modelId="{7EDA9E0B-4E08-40FA-9BD4-01405C3FE0EA}" type="pres">
      <dgm:prSet presAssocID="{15CD8E82-5385-4810-88CC-B88B980E3552}" presName="arrowWedge7" presStyleLbl="fgSibTrans2D1" presStyleIdx="6" presStyleCnt="7"/>
      <dgm:spPr/>
    </dgm:pt>
  </dgm:ptLst>
  <dgm:cxnLst>
    <dgm:cxn modelId="{2725C2B7-9E22-454D-912D-76193530F827}" type="presOf" srcId="{03E4BAB2-2EC3-4D0E-9DD8-961C26774899}" destId="{2DC644C0-F9B5-4A10-A024-55B9E5E3A1DB}" srcOrd="1" destOrd="0" presId="urn:microsoft.com/office/officeart/2005/8/layout/cycle8"/>
    <dgm:cxn modelId="{CD44E132-5702-46F0-9A98-5404AF3D7F7C}" type="presOf" srcId="{8DA60D30-0330-424C-8485-A82185401FB9}" destId="{116358F7-D548-4B41-9A5D-741B13C514B9}" srcOrd="0" destOrd="0" presId="urn:microsoft.com/office/officeart/2005/8/layout/cycle8"/>
    <dgm:cxn modelId="{ED9087D4-A651-4366-9BB7-C1ABBF760B98}" type="presOf" srcId="{57E57A34-2E75-4F2C-B4CA-6B950B430FB0}" destId="{B18F125B-2478-4317-808D-1E58DDC80106}" srcOrd="0" destOrd="0" presId="urn:microsoft.com/office/officeart/2005/8/layout/cycle8"/>
    <dgm:cxn modelId="{31CB7D0F-E85F-45BF-810D-847817052E3D}" srcId="{8DA60D30-0330-424C-8485-A82185401FB9}" destId="{D5AA0554-81A2-4A9E-AA9D-583912500046}" srcOrd="1" destOrd="0" parTransId="{B64BFA8E-596F-460E-859A-0E3A4F5DCBCB}" sibTransId="{91CC45BF-5905-44C5-9C83-3EAF0310DDEA}"/>
    <dgm:cxn modelId="{16ECD085-BCFB-4718-B110-DD740AD0D6B3}" type="presOf" srcId="{D5AA0554-81A2-4A9E-AA9D-583912500046}" destId="{07D1E8AD-CE54-4D54-920C-8891DA89CF90}" srcOrd="0" destOrd="0" presId="urn:microsoft.com/office/officeart/2005/8/layout/cycle8"/>
    <dgm:cxn modelId="{EB5523F2-D70B-4550-AA6E-405ECA94FED5}" srcId="{8DA60D30-0330-424C-8485-A82185401FB9}" destId="{2F92566C-E167-41EC-8D6D-86C5404F189B}" srcOrd="6" destOrd="0" parTransId="{C6E20236-8E94-43DD-9F6B-A7DFCB3B995B}" sibTransId="{15CD8E82-5385-4810-88CC-B88B980E3552}"/>
    <dgm:cxn modelId="{CF00955B-EBA6-4C9C-8389-80F2B675E4B1}" type="presOf" srcId="{BE976AFA-0099-498F-B0DC-0B575F08E675}" destId="{D3050AD5-B122-4598-8606-8A082ADFD176}" srcOrd="1" destOrd="0" presId="urn:microsoft.com/office/officeart/2005/8/layout/cycle8"/>
    <dgm:cxn modelId="{E1FF0C12-514C-4429-B94F-21715F44C06F}" type="presOf" srcId="{2F92566C-E167-41EC-8D6D-86C5404F189B}" destId="{5A63D3D3-6421-4E4D-A837-B844F0826037}" srcOrd="0" destOrd="0" presId="urn:microsoft.com/office/officeart/2005/8/layout/cycle8"/>
    <dgm:cxn modelId="{F3CFB107-8408-4AE4-8205-464D4ED9638D}" srcId="{8DA60D30-0330-424C-8485-A82185401FB9}" destId="{57E57A34-2E75-4F2C-B4CA-6B950B430FB0}" srcOrd="5" destOrd="0" parTransId="{AFB6E6A4-9913-4EA5-B837-32EA98A77C24}" sibTransId="{C20B2222-5A15-4DC0-8C21-7AE1F36940BE}"/>
    <dgm:cxn modelId="{284010B7-9508-459B-B79F-1475B47820FC}" type="presOf" srcId="{6B3CC1A5-E545-47A3-8DF5-EF44B91284FC}" destId="{BA6B973F-D5DD-4E3F-8046-3B5169952417}" srcOrd="0" destOrd="0" presId="urn:microsoft.com/office/officeart/2005/8/layout/cycle8"/>
    <dgm:cxn modelId="{330950AF-50EB-49DD-8676-B50126DCCE84}" type="presOf" srcId="{639ABEE3-50CA-4082-B8DC-7A342A3E4637}" destId="{EF8A559C-307A-4815-821B-145B2AE17A8B}" srcOrd="0" destOrd="0" presId="urn:microsoft.com/office/officeart/2005/8/layout/cycle8"/>
    <dgm:cxn modelId="{4B9F9929-2CA4-4387-AA8F-D84F42F0E657}" srcId="{8DA60D30-0330-424C-8485-A82185401FB9}" destId="{03E4BAB2-2EC3-4D0E-9DD8-961C26774899}" srcOrd="0" destOrd="0" parTransId="{5F65C79F-1351-47E0-8B11-68B4B60575DE}" sibTransId="{82B6220B-2FB4-44FA-954A-77308775ADFC}"/>
    <dgm:cxn modelId="{39CAC8CA-A129-4276-B4E5-C7E875D6CBEE}" type="presOf" srcId="{D5AA0554-81A2-4A9E-AA9D-583912500046}" destId="{C0CD338B-0299-4B51-9DD8-1A8B9C7F3D1C}" srcOrd="1" destOrd="0" presId="urn:microsoft.com/office/officeart/2005/8/layout/cycle8"/>
    <dgm:cxn modelId="{469DF623-F239-41E2-A160-D81404A03655}" type="presOf" srcId="{03E4BAB2-2EC3-4D0E-9DD8-961C26774899}" destId="{2E34C457-3126-418A-96AF-3F603325E193}" srcOrd="0" destOrd="0" presId="urn:microsoft.com/office/officeart/2005/8/layout/cycle8"/>
    <dgm:cxn modelId="{16815EC1-832F-41E5-8D8D-8C6DC4AF8D07}" type="presOf" srcId="{BE976AFA-0099-498F-B0DC-0B575F08E675}" destId="{E2FD7C7A-25E7-4939-BED0-73E538A61808}" srcOrd="0" destOrd="0" presId="urn:microsoft.com/office/officeart/2005/8/layout/cycle8"/>
    <dgm:cxn modelId="{0095692B-7662-4B2F-A455-C8758BA32718}" type="presOf" srcId="{57E57A34-2E75-4F2C-B4CA-6B950B430FB0}" destId="{85208BAE-D4D5-485C-B15D-0863DA534056}" srcOrd="1" destOrd="0" presId="urn:microsoft.com/office/officeart/2005/8/layout/cycle8"/>
    <dgm:cxn modelId="{C38063C7-43CA-4FCF-8100-675F9AE11AE4}" srcId="{8DA60D30-0330-424C-8485-A82185401FB9}" destId="{B9C1CCE6-44AA-4D66-A972-51AACD9A37AB}" srcOrd="7" destOrd="0" parTransId="{66212CA3-D46E-4B15-9D63-7E389587C1AA}" sibTransId="{2E11DBE5-9C8D-4E28-8A27-7C7C0A422BED}"/>
    <dgm:cxn modelId="{8B51833A-F1F3-4498-B164-D49684426EA0}" srcId="{8DA60D30-0330-424C-8485-A82185401FB9}" destId="{6B3CC1A5-E545-47A3-8DF5-EF44B91284FC}" srcOrd="4" destOrd="0" parTransId="{A8FD7B7C-71D4-48B7-B523-8986EF7B7908}" sibTransId="{F430ED37-3DEC-4857-A545-3FCFE7DFC1FD}"/>
    <dgm:cxn modelId="{DB8CDD38-61B2-464F-8B0A-B492D3ADDE52}" srcId="{8DA60D30-0330-424C-8485-A82185401FB9}" destId="{BE976AFA-0099-498F-B0DC-0B575F08E675}" srcOrd="2" destOrd="0" parTransId="{6C3D22BE-5EF9-4355-8810-93397D1F2FD9}" sibTransId="{26E435E3-22FE-41D3-85D0-AA157456CE49}"/>
    <dgm:cxn modelId="{D75817B1-4CE2-440F-A0D9-2A60FD3A1B27}" type="presOf" srcId="{2F92566C-E167-41EC-8D6D-86C5404F189B}" destId="{81A8ED1F-90D1-4960-A73E-75889A9F39E0}" srcOrd="1" destOrd="0" presId="urn:microsoft.com/office/officeart/2005/8/layout/cycle8"/>
    <dgm:cxn modelId="{DEED6DF1-6DB5-4760-B4EA-383D34705DA0}" type="presOf" srcId="{639ABEE3-50CA-4082-B8DC-7A342A3E4637}" destId="{C73D0C7A-EDD7-4EA3-907C-5243AC804070}" srcOrd="1" destOrd="0" presId="urn:microsoft.com/office/officeart/2005/8/layout/cycle8"/>
    <dgm:cxn modelId="{3FC88298-2A4E-4AAD-87BC-0BC1413E883E}" srcId="{8DA60D30-0330-424C-8485-A82185401FB9}" destId="{639ABEE3-50CA-4082-B8DC-7A342A3E4637}" srcOrd="3" destOrd="0" parTransId="{A207BF36-8511-4866-BD9E-747E0DE7E973}" sibTransId="{5F842647-E7B4-4595-A6BA-FB33402EB519}"/>
    <dgm:cxn modelId="{213F88B1-51A0-4B68-96DA-3D6E450720A0}" type="presOf" srcId="{6B3CC1A5-E545-47A3-8DF5-EF44B91284FC}" destId="{16B94E13-EEFC-4426-B7F1-9DA7AA00C830}" srcOrd="1" destOrd="0" presId="urn:microsoft.com/office/officeart/2005/8/layout/cycle8"/>
    <dgm:cxn modelId="{5CF47F5A-77AC-4478-B65F-6D07CFC93AF0}" type="presParOf" srcId="{116358F7-D548-4B41-9A5D-741B13C514B9}" destId="{2E34C457-3126-418A-96AF-3F603325E193}" srcOrd="0" destOrd="0" presId="urn:microsoft.com/office/officeart/2005/8/layout/cycle8"/>
    <dgm:cxn modelId="{A50E5767-C3EB-495A-BA92-BD31742AEB75}" type="presParOf" srcId="{116358F7-D548-4B41-9A5D-741B13C514B9}" destId="{7BE5F0C7-6DAC-4DF6-AA66-1A8D4A94F581}" srcOrd="1" destOrd="0" presId="urn:microsoft.com/office/officeart/2005/8/layout/cycle8"/>
    <dgm:cxn modelId="{0F4E2686-FE8C-40A4-9986-EF26273AA6CC}" type="presParOf" srcId="{116358F7-D548-4B41-9A5D-741B13C514B9}" destId="{49479E7E-B2FF-4CAB-96E8-87E5F25791DF}" srcOrd="2" destOrd="0" presId="urn:microsoft.com/office/officeart/2005/8/layout/cycle8"/>
    <dgm:cxn modelId="{2A360154-2686-4D8D-A329-595263801EB9}" type="presParOf" srcId="{116358F7-D548-4B41-9A5D-741B13C514B9}" destId="{2DC644C0-F9B5-4A10-A024-55B9E5E3A1DB}" srcOrd="3" destOrd="0" presId="urn:microsoft.com/office/officeart/2005/8/layout/cycle8"/>
    <dgm:cxn modelId="{3C734B33-D900-4591-8A36-02F4E19057CF}" type="presParOf" srcId="{116358F7-D548-4B41-9A5D-741B13C514B9}" destId="{07D1E8AD-CE54-4D54-920C-8891DA89CF90}" srcOrd="4" destOrd="0" presId="urn:microsoft.com/office/officeart/2005/8/layout/cycle8"/>
    <dgm:cxn modelId="{C0FCD2F2-896A-4F51-8F3A-B8D0C065B9CB}" type="presParOf" srcId="{116358F7-D548-4B41-9A5D-741B13C514B9}" destId="{5011215B-4D26-42DD-96BD-56ADE656466C}" srcOrd="5" destOrd="0" presId="urn:microsoft.com/office/officeart/2005/8/layout/cycle8"/>
    <dgm:cxn modelId="{58EB5E72-3122-4139-AADB-37E9CA940F7B}" type="presParOf" srcId="{116358F7-D548-4B41-9A5D-741B13C514B9}" destId="{4FF40B44-CD61-4583-BECC-C46606AE54B8}" srcOrd="6" destOrd="0" presId="urn:microsoft.com/office/officeart/2005/8/layout/cycle8"/>
    <dgm:cxn modelId="{83E44054-89C9-4674-8551-927FEC5FC353}" type="presParOf" srcId="{116358F7-D548-4B41-9A5D-741B13C514B9}" destId="{C0CD338B-0299-4B51-9DD8-1A8B9C7F3D1C}" srcOrd="7" destOrd="0" presId="urn:microsoft.com/office/officeart/2005/8/layout/cycle8"/>
    <dgm:cxn modelId="{E47F2191-A079-46EF-AA41-52F8F84B661A}" type="presParOf" srcId="{116358F7-D548-4B41-9A5D-741B13C514B9}" destId="{E2FD7C7A-25E7-4939-BED0-73E538A61808}" srcOrd="8" destOrd="0" presId="urn:microsoft.com/office/officeart/2005/8/layout/cycle8"/>
    <dgm:cxn modelId="{F7C837DB-6FFC-4A0E-8D27-6A1FC977A338}" type="presParOf" srcId="{116358F7-D548-4B41-9A5D-741B13C514B9}" destId="{D807EC16-0831-4B48-A864-4C2192043F9D}" srcOrd="9" destOrd="0" presId="urn:microsoft.com/office/officeart/2005/8/layout/cycle8"/>
    <dgm:cxn modelId="{042C4B44-5951-4142-8C9B-7A17C536DFB2}" type="presParOf" srcId="{116358F7-D548-4B41-9A5D-741B13C514B9}" destId="{0F5EE1D0-2719-466F-B2B8-94A32029EB12}" srcOrd="10" destOrd="0" presId="urn:microsoft.com/office/officeart/2005/8/layout/cycle8"/>
    <dgm:cxn modelId="{A8A30BA1-3255-43F9-842C-4066CE9608E1}" type="presParOf" srcId="{116358F7-D548-4B41-9A5D-741B13C514B9}" destId="{D3050AD5-B122-4598-8606-8A082ADFD176}" srcOrd="11" destOrd="0" presId="urn:microsoft.com/office/officeart/2005/8/layout/cycle8"/>
    <dgm:cxn modelId="{DC135A0C-82F9-45E0-9FF7-0C8768D4A9AB}" type="presParOf" srcId="{116358F7-D548-4B41-9A5D-741B13C514B9}" destId="{EF8A559C-307A-4815-821B-145B2AE17A8B}" srcOrd="12" destOrd="0" presId="urn:microsoft.com/office/officeart/2005/8/layout/cycle8"/>
    <dgm:cxn modelId="{C401EBFF-80F3-4D76-B75F-8C5532D3B26B}" type="presParOf" srcId="{116358F7-D548-4B41-9A5D-741B13C514B9}" destId="{857AAEA3-766E-4993-A001-BC621A15A29A}" srcOrd="13" destOrd="0" presId="urn:microsoft.com/office/officeart/2005/8/layout/cycle8"/>
    <dgm:cxn modelId="{0F73A4C8-F423-42D4-B50D-285B5038CEC0}" type="presParOf" srcId="{116358F7-D548-4B41-9A5D-741B13C514B9}" destId="{C46B1039-A6B4-4CC7-BABE-E240448E0569}" srcOrd="14" destOrd="0" presId="urn:microsoft.com/office/officeart/2005/8/layout/cycle8"/>
    <dgm:cxn modelId="{DF5FD762-91A5-4567-97F9-7F897CE00FFD}" type="presParOf" srcId="{116358F7-D548-4B41-9A5D-741B13C514B9}" destId="{C73D0C7A-EDD7-4EA3-907C-5243AC804070}" srcOrd="15" destOrd="0" presId="urn:microsoft.com/office/officeart/2005/8/layout/cycle8"/>
    <dgm:cxn modelId="{8FC503BC-5542-4D52-BA25-E1B5C8443EF6}" type="presParOf" srcId="{116358F7-D548-4B41-9A5D-741B13C514B9}" destId="{BA6B973F-D5DD-4E3F-8046-3B5169952417}" srcOrd="16" destOrd="0" presId="urn:microsoft.com/office/officeart/2005/8/layout/cycle8"/>
    <dgm:cxn modelId="{DD703C91-5A4B-4699-8708-E8F8E53BC1BF}" type="presParOf" srcId="{116358F7-D548-4B41-9A5D-741B13C514B9}" destId="{42CA3D9E-01F5-421A-9824-7E69F42F6EDD}" srcOrd="17" destOrd="0" presId="urn:microsoft.com/office/officeart/2005/8/layout/cycle8"/>
    <dgm:cxn modelId="{CC620E0E-BC8E-40AF-9EF6-A0F9EA9EEFFA}" type="presParOf" srcId="{116358F7-D548-4B41-9A5D-741B13C514B9}" destId="{53306C3D-89B0-4728-AE40-36E995152C1E}" srcOrd="18" destOrd="0" presId="urn:microsoft.com/office/officeart/2005/8/layout/cycle8"/>
    <dgm:cxn modelId="{0280B18D-7647-49AE-880D-740D51A0DF85}" type="presParOf" srcId="{116358F7-D548-4B41-9A5D-741B13C514B9}" destId="{16B94E13-EEFC-4426-B7F1-9DA7AA00C830}" srcOrd="19" destOrd="0" presId="urn:microsoft.com/office/officeart/2005/8/layout/cycle8"/>
    <dgm:cxn modelId="{D51AA66C-8AD6-42D6-AEA8-B47CB7D7E340}" type="presParOf" srcId="{116358F7-D548-4B41-9A5D-741B13C514B9}" destId="{B18F125B-2478-4317-808D-1E58DDC80106}" srcOrd="20" destOrd="0" presId="urn:microsoft.com/office/officeart/2005/8/layout/cycle8"/>
    <dgm:cxn modelId="{A1A1052B-2913-48E4-9BBF-65AA67A2FDA6}" type="presParOf" srcId="{116358F7-D548-4B41-9A5D-741B13C514B9}" destId="{939F63FB-F1C9-4178-BE8D-3BFE51ABA8E8}" srcOrd="21" destOrd="0" presId="urn:microsoft.com/office/officeart/2005/8/layout/cycle8"/>
    <dgm:cxn modelId="{BA1035BA-159E-499A-B657-A0C95A0EC4AF}" type="presParOf" srcId="{116358F7-D548-4B41-9A5D-741B13C514B9}" destId="{59340388-5537-4602-AEF8-8B117F799B72}" srcOrd="22" destOrd="0" presId="urn:microsoft.com/office/officeart/2005/8/layout/cycle8"/>
    <dgm:cxn modelId="{F7F1C785-C06B-42A0-9A93-957CD2B5DFA7}" type="presParOf" srcId="{116358F7-D548-4B41-9A5D-741B13C514B9}" destId="{85208BAE-D4D5-485C-B15D-0863DA534056}" srcOrd="23" destOrd="0" presId="urn:microsoft.com/office/officeart/2005/8/layout/cycle8"/>
    <dgm:cxn modelId="{37C56DB0-1953-4225-846A-97DBE2256646}" type="presParOf" srcId="{116358F7-D548-4B41-9A5D-741B13C514B9}" destId="{5A63D3D3-6421-4E4D-A837-B844F0826037}" srcOrd="24" destOrd="0" presId="urn:microsoft.com/office/officeart/2005/8/layout/cycle8"/>
    <dgm:cxn modelId="{29D6D97E-C82A-4B5B-A971-4C214A9BA9DC}" type="presParOf" srcId="{116358F7-D548-4B41-9A5D-741B13C514B9}" destId="{26A10BDF-DB71-47CE-B12E-418F9762B2D1}" srcOrd="25" destOrd="0" presId="urn:microsoft.com/office/officeart/2005/8/layout/cycle8"/>
    <dgm:cxn modelId="{A96EFB94-70D1-4913-9FF5-B03C0D676D95}" type="presParOf" srcId="{116358F7-D548-4B41-9A5D-741B13C514B9}" destId="{C78C1B07-AA52-45B3-8529-354E63A930D1}" srcOrd="26" destOrd="0" presId="urn:microsoft.com/office/officeart/2005/8/layout/cycle8"/>
    <dgm:cxn modelId="{070EC231-28A2-4D0F-BB3C-53DCA6085C3F}" type="presParOf" srcId="{116358F7-D548-4B41-9A5D-741B13C514B9}" destId="{81A8ED1F-90D1-4960-A73E-75889A9F39E0}" srcOrd="27" destOrd="0" presId="urn:microsoft.com/office/officeart/2005/8/layout/cycle8"/>
    <dgm:cxn modelId="{BDC4C5EB-84AD-4182-9E7D-D890FEE2A308}" type="presParOf" srcId="{116358F7-D548-4B41-9A5D-741B13C514B9}" destId="{71456AC8-0289-4642-ADBB-A4D71990D67F}" srcOrd="28" destOrd="0" presId="urn:microsoft.com/office/officeart/2005/8/layout/cycle8"/>
    <dgm:cxn modelId="{AE58265F-98AD-477F-8F0B-D0D12A4A9DE7}" type="presParOf" srcId="{116358F7-D548-4B41-9A5D-741B13C514B9}" destId="{95D15B5D-2A6D-4EF4-B025-AEA16D4B689B}" srcOrd="29" destOrd="0" presId="urn:microsoft.com/office/officeart/2005/8/layout/cycle8"/>
    <dgm:cxn modelId="{047A3C70-CA84-4C74-A13E-3519B96F7C2E}" type="presParOf" srcId="{116358F7-D548-4B41-9A5D-741B13C514B9}" destId="{336055FB-0C9F-423D-B3E6-3092CE225627}" srcOrd="30" destOrd="0" presId="urn:microsoft.com/office/officeart/2005/8/layout/cycle8"/>
    <dgm:cxn modelId="{017EA4BD-A40D-46F5-8507-E64CF87F987C}" type="presParOf" srcId="{116358F7-D548-4B41-9A5D-741B13C514B9}" destId="{93DB09AA-4CAB-476F-8F3D-082481785780}" srcOrd="31" destOrd="0" presId="urn:microsoft.com/office/officeart/2005/8/layout/cycle8"/>
    <dgm:cxn modelId="{1DD5C89E-2B61-4AF3-B7F0-A6528CCB4172}" type="presParOf" srcId="{116358F7-D548-4B41-9A5D-741B13C514B9}" destId="{4FE7255B-370B-44EE-B854-59C95518C605}" srcOrd="32" destOrd="0" presId="urn:microsoft.com/office/officeart/2005/8/layout/cycle8"/>
    <dgm:cxn modelId="{83EB1383-6DF2-417C-A63A-BB200C166DC0}" type="presParOf" srcId="{116358F7-D548-4B41-9A5D-741B13C514B9}" destId="{F1ED64FF-BD08-45FF-8B6E-FBD283B2D2B6}" srcOrd="33" destOrd="0" presId="urn:microsoft.com/office/officeart/2005/8/layout/cycle8"/>
    <dgm:cxn modelId="{0D68E62F-1650-4107-A230-A8AA89DD69D4}" type="presParOf" srcId="{116358F7-D548-4B41-9A5D-741B13C514B9}" destId="{7EDA9E0B-4E08-40FA-9BD4-01405C3FE0EA}"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1DD5B-A102-43E4-958C-7A8E79918845}">
      <dsp:nvSpPr>
        <dsp:cNvPr id="0" name=""/>
        <dsp:cNvSpPr/>
      </dsp:nvSpPr>
      <dsp:spPr>
        <a:xfrm>
          <a:off x="668068" y="0"/>
          <a:ext cx="7042549" cy="5038202"/>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a:latin typeface="HelveticaRounded LT Std Bd"/>
          </a:endParaRPr>
        </a:p>
        <a:p>
          <a:pPr lvl="0" algn="ctr" defTabSz="533400">
            <a:lnSpc>
              <a:spcPct val="90000"/>
            </a:lnSpc>
            <a:spcBef>
              <a:spcPct val="0"/>
            </a:spcBef>
            <a:spcAft>
              <a:spcPct val="35000"/>
            </a:spcAft>
          </a:pPr>
          <a:endParaRPr lang="en-US" sz="1200" kern="1200" dirty="0">
            <a:latin typeface="HelveticaRounded LT Std Bd"/>
          </a:endParaRPr>
        </a:p>
        <a:p>
          <a:pPr lvl="0" algn="ctr" defTabSz="533400">
            <a:lnSpc>
              <a:spcPct val="90000"/>
            </a:lnSpc>
            <a:spcBef>
              <a:spcPct val="0"/>
            </a:spcBef>
            <a:spcAft>
              <a:spcPct val="35000"/>
            </a:spcAft>
          </a:pPr>
          <a:endParaRPr lang="en-US" sz="1200" kern="1200" dirty="0">
            <a:latin typeface="HelveticaRounded LT Std Bd"/>
          </a:endParaRPr>
        </a:p>
        <a:p>
          <a:pPr lvl="0" algn="ctr" defTabSz="533400">
            <a:lnSpc>
              <a:spcPct val="90000"/>
            </a:lnSpc>
            <a:spcBef>
              <a:spcPct val="0"/>
            </a:spcBef>
            <a:spcAft>
              <a:spcPct val="35000"/>
            </a:spcAft>
          </a:pPr>
          <a:endParaRPr lang="en-US" sz="1200" kern="1200" dirty="0">
            <a:latin typeface="HelveticaRounded LT Std Bd"/>
          </a:endParaRPr>
        </a:p>
        <a:p>
          <a:pPr lvl="0" algn="ctr" defTabSz="533400">
            <a:lnSpc>
              <a:spcPct val="90000"/>
            </a:lnSpc>
            <a:spcBef>
              <a:spcPct val="0"/>
            </a:spcBef>
            <a:spcAft>
              <a:spcPct val="35000"/>
            </a:spcAft>
          </a:pPr>
          <a:r>
            <a:rPr lang="en-US" sz="1400" kern="1200" dirty="0">
              <a:latin typeface="HelveticaRounded LT Std Bd"/>
            </a:rPr>
            <a:t>body language, knowing who the person is, community knowledge, identifying information, multiple sessions possible, time to build therapeutic relationship</a:t>
          </a:r>
        </a:p>
      </dsp:txBody>
      <dsp:txXfrm>
        <a:off x="2958657" y="251910"/>
        <a:ext cx="2461371" cy="755730"/>
      </dsp:txXfrm>
    </dsp:sp>
    <dsp:sp modelId="{7F51D916-E40C-4042-95A8-B49C0E19CCD2}">
      <dsp:nvSpPr>
        <dsp:cNvPr id="0" name=""/>
        <dsp:cNvSpPr/>
      </dsp:nvSpPr>
      <dsp:spPr>
        <a:xfrm>
          <a:off x="1810133" y="1927200"/>
          <a:ext cx="4758418" cy="3111001"/>
        </a:xfrm>
        <a:prstGeom prst="ellipse">
          <a:avLst/>
        </a:prstGeom>
        <a:solidFill>
          <a:schemeClr val="accent2">
            <a:hueOff val="3617476"/>
            <a:satOff val="-4645"/>
            <a:lumOff val="2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a:latin typeface="HelveticaRounded LT Std Bd"/>
          </a:endParaRPr>
        </a:p>
        <a:p>
          <a:pPr lvl="0" algn="ctr" defTabSz="533400">
            <a:lnSpc>
              <a:spcPct val="90000"/>
            </a:lnSpc>
            <a:spcBef>
              <a:spcPct val="0"/>
            </a:spcBef>
            <a:spcAft>
              <a:spcPct val="35000"/>
            </a:spcAft>
          </a:pPr>
          <a:r>
            <a:rPr lang="en-US" sz="1400" kern="1200" dirty="0">
              <a:latin typeface="HelveticaRounded LT Std Bd"/>
            </a:rPr>
            <a:t>tone of voice, pacing, breathing rate, background noise</a:t>
          </a:r>
        </a:p>
      </dsp:txBody>
      <dsp:txXfrm>
        <a:off x="3080631" y="2121638"/>
        <a:ext cx="2217422" cy="583312"/>
      </dsp:txXfrm>
    </dsp:sp>
    <dsp:sp modelId="{745A4CA4-479B-4D02-AC3F-82EB8CF68189}">
      <dsp:nvSpPr>
        <dsp:cNvPr id="0" name=""/>
        <dsp:cNvSpPr/>
      </dsp:nvSpPr>
      <dsp:spPr>
        <a:xfrm>
          <a:off x="2415568" y="3139832"/>
          <a:ext cx="3604984" cy="1859449"/>
        </a:xfrm>
        <a:prstGeom prst="ellipse">
          <a:avLst/>
        </a:prstGeom>
        <a:solidFill>
          <a:schemeClr val="accent2">
            <a:hueOff val="7234951"/>
            <a:satOff val="-9290"/>
            <a:lumOff val="5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latin typeface="HelveticaRounded LT Std Bd"/>
            </a:rPr>
            <a:t>words, vocabulary, </a:t>
          </a:r>
          <a:r>
            <a:rPr lang="en-US" sz="1400" kern="1200" dirty="0" err="1">
              <a:latin typeface="HelveticaRounded LT Std Bd"/>
            </a:rPr>
            <a:t>emojis</a:t>
          </a:r>
          <a:r>
            <a:rPr lang="en-US" sz="1400" kern="1200" dirty="0">
              <a:latin typeface="HelveticaRounded LT Std Bd"/>
            </a:rPr>
            <a:t>, pacing, level of engagement</a:t>
          </a:r>
        </a:p>
        <a:p>
          <a:pPr lvl="0" algn="ctr" defTabSz="622300">
            <a:lnSpc>
              <a:spcPct val="90000"/>
            </a:lnSpc>
            <a:spcBef>
              <a:spcPct val="0"/>
            </a:spcBef>
            <a:spcAft>
              <a:spcPct val="35000"/>
            </a:spcAft>
          </a:pPr>
          <a:endParaRPr lang="en-US" sz="1400" kern="1200" dirty="0">
            <a:latin typeface="HelveticaRounded LT Std Bd"/>
          </a:endParaRPr>
        </a:p>
        <a:p>
          <a:pPr lvl="0" algn="ctr" defTabSz="622300">
            <a:lnSpc>
              <a:spcPct val="90000"/>
            </a:lnSpc>
            <a:spcBef>
              <a:spcPct val="0"/>
            </a:spcBef>
            <a:spcAft>
              <a:spcPct val="35000"/>
            </a:spcAft>
          </a:pPr>
          <a:endParaRPr lang="en-US" sz="1400" kern="1200" dirty="0">
            <a:latin typeface="HelveticaRounded LT Std Bd"/>
          </a:endParaRPr>
        </a:p>
        <a:p>
          <a:pPr lvl="0" algn="ctr" defTabSz="622300">
            <a:lnSpc>
              <a:spcPct val="90000"/>
            </a:lnSpc>
            <a:spcBef>
              <a:spcPct val="0"/>
            </a:spcBef>
            <a:spcAft>
              <a:spcPct val="35000"/>
            </a:spcAft>
          </a:pPr>
          <a:endParaRPr lang="en-US" sz="1400" kern="1200" dirty="0">
            <a:latin typeface="HelveticaRounded LT Std Bd"/>
          </a:endParaRPr>
        </a:p>
      </dsp:txBody>
      <dsp:txXfrm>
        <a:off x="2943506" y="3604694"/>
        <a:ext cx="2549109" cy="929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B94CA220-621D-0F47-9296-21A5C348440A}" type="datetimeFigureOut">
              <a:rPr lang="en-US" smtClean="0"/>
              <a:t>3/11/2020</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56CE707A-F54F-4447-950D-10E759213DDA}" type="slidenum">
              <a:rPr lang="en-US" smtClean="0"/>
              <a:t>‹#›</a:t>
            </a:fld>
            <a:endParaRPr lang="en-US" dirty="0"/>
          </a:p>
        </p:txBody>
      </p:sp>
    </p:spTree>
    <p:extLst>
      <p:ext uri="{BB962C8B-B14F-4D97-AF65-F5344CB8AC3E}">
        <p14:creationId xmlns:p14="http://schemas.microsoft.com/office/powerpoint/2010/main" val="2817466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4AD73358-8598-5F4B-96E2-5AB4438EF06D}" type="datetimeFigureOut">
              <a:rPr lang="en-US" smtClean="0"/>
              <a:t>3/11/2020</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BC66FB29-8A1D-7541-80C0-4BB68555E176}" type="slidenum">
              <a:rPr lang="en-US" smtClean="0"/>
              <a:t>‹#›</a:t>
            </a:fld>
            <a:endParaRPr lang="en-US" dirty="0"/>
          </a:p>
        </p:txBody>
      </p:sp>
    </p:spTree>
    <p:extLst>
      <p:ext uri="{BB962C8B-B14F-4D97-AF65-F5344CB8AC3E}">
        <p14:creationId xmlns:p14="http://schemas.microsoft.com/office/powerpoint/2010/main" val="23578918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magethink.net/listen-u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f10ea9c0a_0_3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7f10ea9c0a_0_3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marR="0" lvl="0" indent="0" algn="l" rtl="0">
              <a:spcBef>
                <a:spcPts val="800"/>
              </a:spcBef>
              <a:spcAft>
                <a:spcPts val="0"/>
              </a:spcAft>
              <a:buNone/>
            </a:pPr>
            <a:endParaRPr sz="1200">
              <a:solidFill>
                <a:schemeClr val="dk1"/>
              </a:solidFill>
              <a:latin typeface="Calibri"/>
              <a:ea typeface="Calibri"/>
              <a:cs typeface="Calibri"/>
              <a:sym typeface="Calibri"/>
            </a:endParaRPr>
          </a:p>
        </p:txBody>
      </p:sp>
      <p:sp>
        <p:nvSpPr>
          <p:cNvPr id="230" name="Google Shape;230;g7f10ea9c0a_0_3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0683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Discuss</a:t>
            </a:r>
            <a:r>
              <a:rPr lang="en-CA" baseline="0" dirty="0"/>
              <a:t> questions as a group</a:t>
            </a:r>
            <a:endParaRPr lang="en-CA" dirty="0"/>
          </a:p>
          <a:p>
            <a:endParaRPr lang="en-CA" dirty="0"/>
          </a:p>
          <a:p>
            <a:r>
              <a:rPr lang="en-CA" dirty="0"/>
              <a:t>Talk</a:t>
            </a:r>
            <a:r>
              <a:rPr lang="en-CA" baseline="0" dirty="0"/>
              <a:t> about distractions on both sides</a:t>
            </a:r>
          </a:p>
          <a:p>
            <a:endParaRPr lang="en-CA" baseline="0" dirty="0"/>
          </a:p>
          <a:p>
            <a:r>
              <a:rPr lang="en-CA" dirty="0">
                <a:hlinkClick r:id="rId3"/>
              </a:rPr>
              <a:t>https://www.imagethink.net/listen-up/</a:t>
            </a:r>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12</a:t>
            </a:fld>
            <a:endParaRPr lang="en-US" dirty="0"/>
          </a:p>
        </p:txBody>
      </p:sp>
    </p:spTree>
    <p:extLst>
      <p:ext uri="{BB962C8B-B14F-4D97-AF65-F5344CB8AC3E}">
        <p14:creationId xmlns:p14="http://schemas.microsoft.com/office/powerpoint/2010/main" val="2268151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Calibri" panose="020F0502020204030204" pitchFamily="34" charset="0"/>
                <a:ea typeface="Calibri" panose="020F0502020204030204" pitchFamily="34" charset="0"/>
                <a:cs typeface="Calibri" panose="020F0502020204030204" pitchFamily="34" charset="0"/>
              </a:rPr>
              <a:t>We know it takes longer to develop rapport, gather information, and form an accurate impression of the situation in online</a:t>
            </a:r>
            <a:r>
              <a:rPr lang="en-CA" baseline="0" dirty="0">
                <a:latin typeface="Calibri" panose="020F0502020204030204" pitchFamily="34" charset="0"/>
                <a:ea typeface="Calibri" panose="020F0502020204030204" pitchFamily="34" charset="0"/>
                <a:cs typeface="Calibri" panose="020F0502020204030204" pitchFamily="34" charset="0"/>
              </a:rPr>
              <a:t> </a:t>
            </a:r>
            <a:r>
              <a:rPr lang="en-CA" dirty="0">
                <a:latin typeface="Calibri" panose="020F0502020204030204" pitchFamily="34" charset="0"/>
                <a:ea typeface="Calibri" panose="020F0502020204030204" pitchFamily="34" charset="0"/>
                <a:cs typeface="Calibri" panose="020F0502020204030204" pitchFamily="34" charset="0"/>
              </a:rPr>
              <a:t>than on the phone… but this also saves us making assumptions!!! </a:t>
            </a:r>
          </a:p>
          <a:p>
            <a:endParaRPr lang="en-CA" dirty="0">
              <a:latin typeface="Calibri" panose="020F0502020204030204" pitchFamily="34" charset="0"/>
            </a:endParaRPr>
          </a:p>
          <a:p>
            <a:r>
              <a:rPr lang="en-CA" b="1" dirty="0">
                <a:latin typeface="Calibri" panose="020F0502020204030204" pitchFamily="34" charset="0"/>
              </a:rPr>
              <a:t>What are some other ways that you can ask about things like culture, religion, language, background, family, environment, etc. What kinds of information is going to be important  for you to understand the context?</a:t>
            </a:r>
          </a:p>
          <a:p>
            <a:endParaRPr lang="en-CA" dirty="0"/>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13</a:t>
            </a:fld>
            <a:endParaRPr lang="en-US" dirty="0"/>
          </a:p>
        </p:txBody>
      </p:sp>
    </p:spTree>
    <p:extLst>
      <p:ext uri="{BB962C8B-B14F-4D97-AF65-F5344CB8AC3E}">
        <p14:creationId xmlns:p14="http://schemas.microsoft.com/office/powerpoint/2010/main" val="2545346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other kinds of questions can we ask… </a:t>
            </a:r>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14</a:t>
            </a:fld>
            <a:endParaRPr lang="en-US" dirty="0"/>
          </a:p>
        </p:txBody>
      </p:sp>
    </p:spTree>
    <p:extLst>
      <p:ext uri="{BB962C8B-B14F-4D97-AF65-F5344CB8AC3E}">
        <p14:creationId xmlns:p14="http://schemas.microsoft.com/office/powerpoint/2010/main" val="1202968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Calibri" panose="020F0502020204030204" pitchFamily="34" charset="0"/>
                <a:ea typeface="Calibri" panose="020F0502020204030204" pitchFamily="34" charset="0"/>
                <a:cs typeface="Calibri" panose="020F0502020204030204" pitchFamily="34" charset="0"/>
              </a:rPr>
              <a:t>Anyone who has ever read an email has had the experience of trying to figure out, “What did they </a:t>
            </a:r>
            <a:r>
              <a:rPr lang="en-CA" i="1" dirty="0">
                <a:latin typeface="Calibri" panose="020F0502020204030204" pitchFamily="34" charset="0"/>
                <a:ea typeface="Calibri" panose="020F0502020204030204" pitchFamily="34" charset="0"/>
                <a:cs typeface="Calibri" panose="020F0502020204030204" pitchFamily="34" charset="0"/>
              </a:rPr>
              <a:t>mean</a:t>
            </a:r>
            <a:r>
              <a:rPr lang="en-CA" dirty="0">
                <a:latin typeface="Calibri" panose="020F0502020204030204" pitchFamily="34" charset="0"/>
                <a:ea typeface="Calibri" panose="020F0502020204030204" pitchFamily="34" charset="0"/>
                <a:cs typeface="Calibri" panose="020F0502020204030204" pitchFamily="34" charset="0"/>
              </a:rPr>
              <a:t> by that?” </a:t>
            </a:r>
          </a:p>
          <a:p>
            <a:r>
              <a:rPr lang="en-CA" dirty="0">
                <a:latin typeface="Calibri" panose="020F0502020204030204" pitchFamily="34" charset="0"/>
              </a:rPr>
              <a:t>Tone is anyone’s guess in emails and b</a:t>
            </a:r>
            <a:r>
              <a:rPr lang="en-CA" dirty="0">
                <a:latin typeface="Calibri" panose="020F0502020204030204" pitchFamily="34" charset="0"/>
                <a:ea typeface="Calibri" panose="020F0502020204030204" pitchFamily="34" charset="0"/>
                <a:cs typeface="Calibri" panose="020F0502020204030204" pitchFamily="34" charset="0"/>
              </a:rPr>
              <a:t>ecause our brains are more likely to fire along pathways that are wired more strongly, we likely associated these sentences with strong emotions in our own lives. </a:t>
            </a:r>
          </a:p>
          <a:p>
            <a:r>
              <a:rPr lang="en-CA" dirty="0">
                <a:latin typeface="Calibri" panose="020F0502020204030204" pitchFamily="34" charset="0"/>
              </a:rPr>
              <a:t>Used to praise and safety – a positive interpretation </a:t>
            </a:r>
          </a:p>
          <a:p>
            <a:r>
              <a:rPr lang="en-CA" dirty="0">
                <a:latin typeface="Calibri" panose="020F0502020204030204" pitchFamily="34" charset="0"/>
              </a:rPr>
              <a:t>Used to criticism, experiencing stress and worry – a negative spin.</a:t>
            </a:r>
          </a:p>
          <a:p>
            <a:endParaRPr lang="en-CA" dirty="0">
              <a:latin typeface="Calibri" panose="020F0502020204030204" pitchFamily="34" charset="0"/>
            </a:endParaRPr>
          </a:p>
          <a:p>
            <a:r>
              <a:rPr lang="en-CA" dirty="0">
                <a:latin typeface="Calibri" panose="020F0502020204030204" pitchFamily="34" charset="0"/>
              </a:rPr>
              <a:t>Transference: unconscious transferring of experiences from one interpersonal situation to another. Like a rerun of past feelings that exist in the person’s unconscious</a:t>
            </a:r>
          </a:p>
          <a:p>
            <a:endParaRPr lang="en-CA" dirty="0">
              <a:latin typeface="Calibri" panose="020F0502020204030204" pitchFamily="34" charset="0"/>
            </a:endParaRPr>
          </a:p>
          <a:p>
            <a:r>
              <a:rPr lang="en-CA" dirty="0">
                <a:latin typeface="Calibri" panose="020F0502020204030204" pitchFamily="34" charset="0"/>
              </a:rPr>
              <a:t>Countertransference: the emotions evoked in the counsellor by the client’s transference projections. To recognise countertransference reactions when a counsellor says something that does not correspond with their typical personality.</a:t>
            </a:r>
          </a:p>
          <a:p>
            <a:r>
              <a:rPr lang="en-CA" dirty="0">
                <a:latin typeface="Calibri" panose="020F0502020204030204" pitchFamily="34" charset="0"/>
              </a:rPr>
              <a:t> </a:t>
            </a:r>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16</a:t>
            </a:fld>
            <a:endParaRPr lang="en-US" dirty="0"/>
          </a:p>
        </p:txBody>
      </p:sp>
    </p:spTree>
    <p:extLst>
      <p:ext uri="{BB962C8B-B14F-4D97-AF65-F5344CB8AC3E}">
        <p14:creationId xmlns:p14="http://schemas.microsoft.com/office/powerpoint/2010/main" val="3227348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CA" dirty="0"/>
              <a:t>Have counsellors read statements out loud, attaching their own tone to</a:t>
            </a:r>
            <a:r>
              <a:rPr lang="en-CA" baseline="0" dirty="0"/>
              <a:t> them. Discuss if others would’ve read them differently.</a:t>
            </a:r>
            <a:endParaRPr lang="en-CA" dirty="0"/>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17</a:t>
            </a:fld>
            <a:endParaRPr lang="en-US" dirty="0"/>
          </a:p>
        </p:txBody>
      </p:sp>
    </p:spTree>
    <p:extLst>
      <p:ext uri="{BB962C8B-B14F-4D97-AF65-F5344CB8AC3E}">
        <p14:creationId xmlns:p14="http://schemas.microsoft.com/office/powerpoint/2010/main" val="1247837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Articles for further</a:t>
            </a:r>
            <a:r>
              <a:rPr lang="en-CA" baseline="0" dirty="0"/>
              <a:t> reading… </a:t>
            </a:r>
            <a:r>
              <a:rPr lang="en-CA" dirty="0"/>
              <a:t>https://www.psychologytoday.com/blog/threat-management/201311/dont-type-me-email-and-emotions OR https://www.fastcodesign.com/3036748/why-its-so-hard-to-detect-emotion-in-emails-and-texts</a:t>
            </a:r>
          </a:p>
          <a:p>
            <a:endParaRPr lang="en-CA" dirty="0"/>
          </a:p>
          <a:p>
            <a:r>
              <a:rPr lang="en-CA" dirty="0" err="1"/>
              <a:t>Emojis</a:t>
            </a:r>
            <a:r>
              <a:rPr lang="en-CA" dirty="0"/>
              <a:t>- not all will</a:t>
            </a:r>
            <a:r>
              <a:rPr lang="en-CA" baseline="0" dirty="0"/>
              <a:t> be visible or the same on your end and the clients end</a:t>
            </a:r>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18</a:t>
            </a:fld>
            <a:endParaRPr lang="en-US" dirty="0"/>
          </a:p>
        </p:txBody>
      </p:sp>
    </p:spTree>
    <p:extLst>
      <p:ext uri="{BB962C8B-B14F-4D97-AF65-F5344CB8AC3E}">
        <p14:creationId xmlns:p14="http://schemas.microsoft.com/office/powerpoint/2010/main" val="2905868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 only one or two phrases per sentence</a:t>
            </a:r>
          </a:p>
          <a:p>
            <a:r>
              <a:rPr lang="en-CA" dirty="0"/>
              <a:t>Use adjectives and adverbs sparingly and deliberately </a:t>
            </a:r>
          </a:p>
          <a:p>
            <a:r>
              <a:rPr lang="en-CA"/>
              <a:t>When in doubt, use the simpler, shorter phrase</a:t>
            </a:r>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19</a:t>
            </a:fld>
            <a:endParaRPr lang="en-US" dirty="0"/>
          </a:p>
        </p:txBody>
      </p:sp>
    </p:spTree>
    <p:extLst>
      <p:ext uri="{BB962C8B-B14F-4D97-AF65-F5344CB8AC3E}">
        <p14:creationId xmlns:p14="http://schemas.microsoft.com/office/powerpoint/2010/main" val="2757927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would you edit this conversational and relaxed paragraph? Take a few minutes to think about this, and we’ll discuss… </a:t>
            </a:r>
          </a:p>
        </p:txBody>
      </p:sp>
      <p:sp>
        <p:nvSpPr>
          <p:cNvPr id="4" name="Slide Number Placeholder 3"/>
          <p:cNvSpPr>
            <a:spLocks noGrp="1"/>
          </p:cNvSpPr>
          <p:nvPr>
            <p:ph type="sldNum" sz="quarter" idx="10"/>
          </p:nvPr>
        </p:nvSpPr>
        <p:spPr/>
        <p:txBody>
          <a:bodyPr/>
          <a:lstStyle/>
          <a:p>
            <a:fld id="{BC66FB29-8A1D-7541-80C0-4BB68555E176}" type="slidenum">
              <a:rPr lang="en-US" smtClean="0"/>
              <a:t>20</a:t>
            </a:fld>
            <a:endParaRPr lang="en-US" dirty="0"/>
          </a:p>
        </p:txBody>
      </p:sp>
    </p:spTree>
    <p:extLst>
      <p:ext uri="{BB962C8B-B14F-4D97-AF65-F5344CB8AC3E}">
        <p14:creationId xmlns:p14="http://schemas.microsoft.com/office/powerpoint/2010/main" val="4034938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a:p>
            <a:endParaRPr lang="en-CA" b="1" dirty="0"/>
          </a:p>
          <a:p>
            <a:r>
              <a:rPr lang="en-CA" b="1" dirty="0"/>
              <a:t>Be transparent about any typing</a:t>
            </a:r>
            <a:r>
              <a:rPr lang="en-CA" b="1" baseline="0" dirty="0"/>
              <a:t> errors- can build rapport. We’re not expecting perfection, but we need to come across as professionals. </a:t>
            </a:r>
          </a:p>
          <a:p>
            <a:endParaRPr lang="en-CA" b="1" baseline="0" dirty="0"/>
          </a:p>
          <a:p>
            <a:endParaRPr lang="en-CA" b="1" baseline="0" dirty="0"/>
          </a:p>
          <a:p>
            <a:r>
              <a:rPr lang="en-CA" b="1" baseline="0" dirty="0"/>
              <a:t>Or if it’s taking you some time to respond, be transparent. Young people know that adults may not be the speediest </a:t>
            </a:r>
            <a:r>
              <a:rPr lang="en-CA" b="1" baseline="0" dirty="0" err="1"/>
              <a:t>typers</a:t>
            </a:r>
            <a:r>
              <a:rPr lang="en-CA" b="1" baseline="0" dirty="0"/>
              <a:t>… or it may be a chance to let them know you’re reflecting on what they’ve said, or really trying to understand their situation. </a:t>
            </a:r>
            <a:endParaRPr lang="en-CA" b="1" dirty="0"/>
          </a:p>
        </p:txBody>
      </p:sp>
      <p:sp>
        <p:nvSpPr>
          <p:cNvPr id="4" name="Slide Number Placeholder 3"/>
          <p:cNvSpPr>
            <a:spLocks noGrp="1"/>
          </p:cNvSpPr>
          <p:nvPr>
            <p:ph type="sldNum" sz="quarter" idx="10"/>
          </p:nvPr>
        </p:nvSpPr>
        <p:spPr/>
        <p:txBody>
          <a:bodyPr/>
          <a:lstStyle/>
          <a:p>
            <a:fld id="{BC66FB29-8A1D-7541-80C0-4BB68555E176}" type="slidenum">
              <a:rPr lang="en-US" smtClean="0"/>
              <a:t>21</a:t>
            </a:fld>
            <a:endParaRPr lang="en-US" dirty="0"/>
          </a:p>
        </p:txBody>
      </p:sp>
    </p:spTree>
    <p:extLst>
      <p:ext uri="{BB962C8B-B14F-4D97-AF65-F5344CB8AC3E}">
        <p14:creationId xmlns:p14="http://schemas.microsoft.com/office/powerpoint/2010/main" val="4158486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Ask about how counsellors would clarify meanings of acronyms/slang emoticons</a:t>
            </a:r>
          </a:p>
          <a:p>
            <a:r>
              <a:rPr lang="en-CA" dirty="0"/>
              <a:t>(Shaking My</a:t>
            </a:r>
            <a:r>
              <a:rPr lang="en-CA" baseline="0" dirty="0"/>
              <a:t> Head, I Don’t Know, Kill My Self, Laughing Out Loud, In My Humble Opinion, Take Your Time, By The Way, Oh My Gosh, Too Long; Didn’t Read)</a:t>
            </a:r>
          </a:p>
          <a:p>
            <a:endParaRPr lang="en-CA" baseline="0" dirty="0"/>
          </a:p>
          <a:p>
            <a:r>
              <a:rPr lang="en-CA" baseline="0" dirty="0"/>
              <a:t>Slang: awesome or really good/ the stage between flirting and dating/  raccoon/ annoyed, bitter or upset/ to explain something to someone, typically a man to a woman, in a manner regarded as condescending or patronizing/mind your own business</a:t>
            </a:r>
          </a:p>
          <a:p>
            <a:r>
              <a:rPr lang="en-CA" baseline="0" dirty="0"/>
              <a:t>Emoticons: Happy, sad, face without a mouth (silence)*, laughing/big grin, skeptical, embarrassed, surprised, cheering, Elvis, heart, broken heart, </a:t>
            </a:r>
            <a:r>
              <a:rPr lang="en-CA" i="1" dirty="0"/>
              <a:t>Smiling Face With Open Mouth &amp; Closed Eyes OR CRINGE?</a:t>
            </a:r>
            <a:endParaRPr lang="en-CA" baseline="0" dirty="0"/>
          </a:p>
          <a:p>
            <a:endParaRPr lang="en-CA" baseline="0" dirty="0"/>
          </a:p>
          <a:p>
            <a:r>
              <a:rPr lang="en-CA" i="1" baseline="0" dirty="0"/>
              <a:t>*</a:t>
            </a:r>
            <a:r>
              <a:rPr lang="en-CA" i="1" dirty="0"/>
              <a:t>Represents silence, as this emoji is always silent. Imagine the things this person would say if they had a mouth!</a:t>
            </a:r>
          </a:p>
          <a:p>
            <a:endParaRPr lang="en-CA" baseline="0" dirty="0"/>
          </a:p>
          <a:p>
            <a:r>
              <a:rPr lang="en-CA" baseline="0" dirty="0"/>
              <a:t>It’s okay to look these up, but clarifying with the client is also a good way to find out meaning. </a:t>
            </a:r>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22</a:t>
            </a:fld>
            <a:endParaRPr lang="en-US" dirty="0"/>
          </a:p>
        </p:txBody>
      </p:sp>
    </p:spTree>
    <p:extLst>
      <p:ext uri="{BB962C8B-B14F-4D97-AF65-F5344CB8AC3E}">
        <p14:creationId xmlns:p14="http://schemas.microsoft.com/office/powerpoint/2010/main" val="337121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f10ea9c0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g7f10ea9c0a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544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Warmth probably comes very naturally to you… </a:t>
            </a:r>
          </a:p>
        </p:txBody>
      </p:sp>
      <p:sp>
        <p:nvSpPr>
          <p:cNvPr id="4" name="Slide Number Placeholder 3"/>
          <p:cNvSpPr>
            <a:spLocks noGrp="1"/>
          </p:cNvSpPr>
          <p:nvPr>
            <p:ph type="sldNum" sz="quarter" idx="10"/>
          </p:nvPr>
        </p:nvSpPr>
        <p:spPr/>
        <p:txBody>
          <a:bodyPr/>
          <a:lstStyle/>
          <a:p>
            <a:fld id="{BC66FB29-8A1D-7541-80C0-4BB68555E176}" type="slidenum">
              <a:rPr lang="en-US" smtClean="0"/>
              <a:t>25</a:t>
            </a:fld>
            <a:endParaRPr lang="en-US" dirty="0"/>
          </a:p>
        </p:txBody>
      </p:sp>
    </p:spTree>
    <p:extLst>
      <p:ext uri="{BB962C8B-B14F-4D97-AF65-F5344CB8AC3E}">
        <p14:creationId xmlns:p14="http://schemas.microsoft.com/office/powerpoint/2010/main" val="710555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Talk about importance</a:t>
            </a:r>
            <a:r>
              <a:rPr lang="en-CA" baseline="0" dirty="0"/>
              <a:t> of usernames *</a:t>
            </a:r>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26</a:t>
            </a:fld>
            <a:endParaRPr lang="en-US" dirty="0"/>
          </a:p>
        </p:txBody>
      </p:sp>
    </p:spTree>
    <p:extLst>
      <p:ext uri="{BB962C8B-B14F-4D97-AF65-F5344CB8AC3E}">
        <p14:creationId xmlns:p14="http://schemas.microsoft.com/office/powerpoint/2010/main" val="897492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462229">
              <a:buFont typeface="Arial" panose="020B0604020202020204" pitchFamily="34" charset="0"/>
              <a:buChar char="•"/>
              <a:defRPr/>
            </a:pPr>
            <a:r>
              <a:rPr lang="en-CA" b="0" dirty="0"/>
              <a:t>Talk</a:t>
            </a:r>
            <a:r>
              <a:rPr lang="en-CA" b="0" baseline="0" dirty="0"/>
              <a:t> about difference in emoticons depending on platform used </a:t>
            </a:r>
          </a:p>
          <a:p>
            <a:pPr marL="171450" indent="-171450" defTabSz="462229">
              <a:buFont typeface="Arial" panose="020B0604020202020204" pitchFamily="34" charset="0"/>
              <a:buChar char="•"/>
              <a:defRPr/>
            </a:pPr>
            <a:endParaRPr lang="en-CA" b="0" baseline="0" dirty="0"/>
          </a:p>
          <a:p>
            <a:pPr marL="171450" indent="-171450" defTabSz="462229">
              <a:buFont typeface="Arial" panose="020B0604020202020204" pitchFamily="34" charset="0"/>
              <a:buChar char="•"/>
              <a:defRPr/>
            </a:pPr>
            <a:endParaRPr lang="en-CA" b="1" dirty="0"/>
          </a:p>
        </p:txBody>
      </p:sp>
      <p:sp>
        <p:nvSpPr>
          <p:cNvPr id="4" name="Slide Number Placeholder 3"/>
          <p:cNvSpPr>
            <a:spLocks noGrp="1"/>
          </p:cNvSpPr>
          <p:nvPr>
            <p:ph type="sldNum" sz="quarter" idx="10"/>
          </p:nvPr>
        </p:nvSpPr>
        <p:spPr/>
        <p:txBody>
          <a:bodyPr/>
          <a:lstStyle/>
          <a:p>
            <a:fld id="{BC66FB29-8A1D-7541-80C0-4BB68555E176}" type="slidenum">
              <a:rPr lang="en-US" smtClean="0"/>
              <a:t>27</a:t>
            </a:fld>
            <a:endParaRPr lang="en-US" dirty="0"/>
          </a:p>
        </p:txBody>
      </p:sp>
    </p:spTree>
    <p:extLst>
      <p:ext uri="{BB962C8B-B14F-4D97-AF65-F5344CB8AC3E}">
        <p14:creationId xmlns:p14="http://schemas.microsoft.com/office/powerpoint/2010/main" val="3456167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endParaRPr lang="en-CA" b="1" dirty="0"/>
          </a:p>
          <a:p>
            <a:pPr defTabSz="462229">
              <a:defRPr/>
            </a:pPr>
            <a:r>
              <a:rPr lang="en-CA" b="1" dirty="0">
                <a:solidFill>
                  <a:srgbClr val="0070C0"/>
                </a:solidFill>
              </a:rPr>
              <a:t>It is good practice reflect feelings and address emotion when you get the opportunity…</a:t>
            </a:r>
            <a:endParaRPr lang="en-CA" b="1" dirty="0"/>
          </a:p>
          <a:p>
            <a:endParaRPr lang="en-CA" dirty="0"/>
          </a:p>
          <a:p>
            <a:r>
              <a:rPr lang="en-CA" dirty="0"/>
              <a:t>Insert example of addressing/acknowledging</a:t>
            </a:r>
            <a:r>
              <a:rPr lang="en-CA" baseline="0" dirty="0"/>
              <a:t> emotions</a:t>
            </a:r>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29</a:t>
            </a:fld>
            <a:endParaRPr lang="en-US" dirty="0"/>
          </a:p>
        </p:txBody>
      </p:sp>
    </p:spTree>
    <p:extLst>
      <p:ext uri="{BB962C8B-B14F-4D97-AF65-F5344CB8AC3E}">
        <p14:creationId xmlns:p14="http://schemas.microsoft.com/office/powerpoint/2010/main" val="2737102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r>
              <a:rPr lang="en-CA" dirty="0"/>
              <a:t>If we do not make empathic</a:t>
            </a:r>
            <a:r>
              <a:rPr lang="en-CA" baseline="0" dirty="0"/>
              <a:t> responses explicit the client will not feel it and worse might even find the interaction cold or curt.</a:t>
            </a:r>
          </a:p>
          <a:p>
            <a:endParaRPr lang="en-CA" baseline="0" dirty="0"/>
          </a:p>
          <a:p>
            <a:r>
              <a:rPr lang="en-CA" baseline="0" dirty="0"/>
              <a:t>Non- verbal vocalizations express a wide variety of feelings in a more casual and emotion based way. Think about “</a:t>
            </a:r>
            <a:r>
              <a:rPr lang="en-CA" baseline="0" dirty="0" err="1"/>
              <a:t>Ewwwwww</a:t>
            </a:r>
            <a:r>
              <a:rPr lang="en-CA" baseline="0" dirty="0"/>
              <a:t>” or “UGH!”</a:t>
            </a:r>
          </a:p>
          <a:p>
            <a:endParaRPr lang="en-CA" baseline="0" dirty="0"/>
          </a:p>
          <a:p>
            <a:r>
              <a:rPr lang="en-CA" baseline="0" dirty="0"/>
              <a:t>Sentence fragments ending in “…” is inviting and shows the counsellor is attempting to understand and clarify </a:t>
            </a:r>
          </a:p>
          <a:p>
            <a:endParaRPr lang="en-CA" baseline="0" dirty="0"/>
          </a:p>
          <a:p>
            <a:r>
              <a:rPr lang="en-CA" dirty="0"/>
              <a:t>Chat is very black and white</a:t>
            </a:r>
            <a:r>
              <a:rPr lang="en-CA" baseline="0" dirty="0"/>
              <a:t> so if you have emotional content use it! </a:t>
            </a:r>
          </a:p>
          <a:p>
            <a:endParaRPr lang="en-CA" baseline="0" dirty="0"/>
          </a:p>
          <a:p>
            <a:r>
              <a:rPr lang="en-CA" baseline="0" dirty="0"/>
              <a:t>Paraphrasing in the client’s words is what active listening might look like if typed out. </a:t>
            </a:r>
          </a:p>
          <a:p>
            <a:endParaRPr lang="en-CA" dirty="0"/>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30</a:t>
            </a:fld>
            <a:endParaRPr lang="en-US" dirty="0"/>
          </a:p>
        </p:txBody>
      </p:sp>
    </p:spTree>
    <p:extLst>
      <p:ext uri="{BB962C8B-B14F-4D97-AF65-F5344CB8AC3E}">
        <p14:creationId xmlns:p14="http://schemas.microsoft.com/office/powerpoint/2010/main" val="626460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Lawrence Murphy and Dan Mitchell of Worldwide Therapy</a:t>
            </a:r>
            <a:r>
              <a:rPr lang="en-CA" baseline="0" dirty="0"/>
              <a:t> Online http://www.therapyonline.ca/</a:t>
            </a:r>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31</a:t>
            </a:fld>
            <a:endParaRPr lang="en-US" dirty="0"/>
          </a:p>
        </p:txBody>
      </p:sp>
    </p:spTree>
    <p:extLst>
      <p:ext uri="{BB962C8B-B14F-4D97-AF65-F5344CB8AC3E}">
        <p14:creationId xmlns:p14="http://schemas.microsoft.com/office/powerpoint/2010/main" val="2894357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a:t>
            </a:r>
            <a:r>
              <a:rPr lang="en-CA" baseline="0" dirty="0"/>
              <a:t> I say out loud/What I’m communicating/How to say it in digitally…</a:t>
            </a:r>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32</a:t>
            </a:fld>
            <a:endParaRPr lang="en-US" dirty="0"/>
          </a:p>
        </p:txBody>
      </p:sp>
    </p:spTree>
    <p:extLst>
      <p:ext uri="{BB962C8B-B14F-4D97-AF65-F5344CB8AC3E}">
        <p14:creationId xmlns:p14="http://schemas.microsoft.com/office/powerpoint/2010/main" val="2064391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r>
              <a:rPr lang="en-CA" dirty="0"/>
              <a:t>Honest info</a:t>
            </a:r>
            <a:r>
              <a:rPr lang="en-CA" baseline="0" dirty="0"/>
              <a:t> about what may or may not happen, especially when referring to outside agencies.  We need to be extra careful and clear about information we are relaying, making sure we are not promising or implying things we simply cannot know or control. For example the limits or therapy or involving child protection services etc.</a:t>
            </a:r>
          </a:p>
          <a:p>
            <a:endParaRPr lang="en-CA" baseline="0" dirty="0"/>
          </a:p>
          <a:p>
            <a:r>
              <a:rPr lang="en-CA" baseline="0" dirty="0"/>
              <a:t>Imp to remember this around identifying info -  making it clear from the beginning that if they give identifying info and there are safety concerns that our duty to report is triggered.</a:t>
            </a:r>
          </a:p>
          <a:p>
            <a:endParaRPr lang="en-CA" baseline="0" dirty="0"/>
          </a:p>
          <a:p>
            <a:endParaRPr lang="en-CA" baseline="0" dirty="0"/>
          </a:p>
          <a:p>
            <a:r>
              <a:rPr lang="en-CA" baseline="0" dirty="0"/>
              <a:t>Poor grammar does not convey trust in the counsellor as a reliable source of trustworthy information.</a:t>
            </a:r>
          </a:p>
          <a:p>
            <a:endParaRPr lang="en-CA" baseline="0" dirty="0"/>
          </a:p>
          <a:p>
            <a:r>
              <a:rPr lang="en-CA" baseline="0" dirty="0"/>
              <a:t>Non-judgment: When hearing about abusive relationships and not vilifying the perp. Or when someone is describing their own dangerous/criminal/unsafe behavior staying with them. Being careful not to convey disapproval (remember that clients will project onto seemingly neutral responses. </a:t>
            </a:r>
          </a:p>
          <a:p>
            <a:endParaRPr lang="en-CA" baseline="0" dirty="0"/>
          </a:p>
          <a:p>
            <a:r>
              <a:rPr lang="en-CA" baseline="0" dirty="0"/>
              <a:t>Reactions aside </a:t>
            </a:r>
            <a:r>
              <a:rPr lang="en-CA" baseline="0" dirty="0">
                <a:sym typeface="Wingdings" panose="05000000000000000000" pitchFamily="2" charset="2"/>
              </a:rPr>
              <a:t></a:t>
            </a:r>
            <a:endParaRPr lang="en-CA" baseline="0" dirty="0"/>
          </a:p>
          <a:p>
            <a:endParaRPr lang="en-CA" baseline="0" dirty="0"/>
          </a:p>
          <a:p>
            <a:r>
              <a:rPr lang="en-CA" baseline="0" dirty="0"/>
              <a:t>Exercises pages 45-48</a:t>
            </a:r>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34</a:t>
            </a:fld>
            <a:endParaRPr lang="en-US" dirty="0"/>
          </a:p>
        </p:txBody>
      </p:sp>
    </p:spTree>
    <p:extLst>
      <p:ext uri="{BB962C8B-B14F-4D97-AF65-F5344CB8AC3E}">
        <p14:creationId xmlns:p14="http://schemas.microsoft.com/office/powerpoint/2010/main" val="1672313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36</a:t>
            </a:fld>
            <a:endParaRPr lang="en-US" dirty="0"/>
          </a:p>
        </p:txBody>
      </p:sp>
    </p:spTree>
    <p:extLst>
      <p:ext uri="{BB962C8B-B14F-4D97-AF65-F5344CB8AC3E}">
        <p14:creationId xmlns:p14="http://schemas.microsoft.com/office/powerpoint/2010/main" val="3472005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endParaRPr lang="en-CA" b="1" dirty="0"/>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37</a:t>
            </a:fld>
            <a:endParaRPr lang="en-US" dirty="0"/>
          </a:p>
        </p:txBody>
      </p:sp>
    </p:spTree>
    <p:extLst>
      <p:ext uri="{BB962C8B-B14F-4D97-AF65-F5344CB8AC3E}">
        <p14:creationId xmlns:p14="http://schemas.microsoft.com/office/powerpoint/2010/main" val="186399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1361f779b_0_2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71361f779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8739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CA" dirty="0"/>
              <a:t>If</a:t>
            </a:r>
            <a:r>
              <a:rPr lang="en-CA" baseline="0" dirty="0"/>
              <a:t> handled with care ruptures can contribute to rapport.</a:t>
            </a:r>
            <a:endParaRPr lang="en-CA" dirty="0"/>
          </a:p>
          <a:p>
            <a:pPr defTabSz="462229">
              <a:defRPr/>
            </a:pPr>
            <a:r>
              <a:rPr lang="en-CA" baseline="0" dirty="0"/>
              <a:t>  </a:t>
            </a:r>
            <a:endParaRPr lang="en-CA" dirty="0"/>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38</a:t>
            </a:fld>
            <a:endParaRPr lang="en-US" dirty="0"/>
          </a:p>
        </p:txBody>
      </p:sp>
    </p:spTree>
    <p:extLst>
      <p:ext uri="{BB962C8B-B14F-4D97-AF65-F5344CB8AC3E}">
        <p14:creationId xmlns:p14="http://schemas.microsoft.com/office/powerpoint/2010/main" val="2046165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a:t>
            </a:r>
            <a:r>
              <a:rPr lang="en-US" dirty="0"/>
              <a:t>Check-in with yourself, am I being triggered? **</a:t>
            </a:r>
          </a:p>
          <a:p>
            <a:endParaRPr lang="en-US" dirty="0"/>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39</a:t>
            </a:fld>
            <a:endParaRPr lang="en-US" dirty="0"/>
          </a:p>
        </p:txBody>
      </p:sp>
    </p:spTree>
    <p:extLst>
      <p:ext uri="{BB962C8B-B14F-4D97-AF65-F5344CB8AC3E}">
        <p14:creationId xmlns:p14="http://schemas.microsoft.com/office/powerpoint/2010/main" val="1461479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Counsellors should gently prepare clients for the end of counselling sessions and move into a summary phase of the conversation at an appropriate moment. The end of the session should not feel sudden or abrupt. Clients should be made aware that a Counselling session is coming to an end whenever possible and be given some time to prepare. The timing should not cut off any essential stages or components of the counselling session or extend the conversation well beyond the point of clinical value. </a:t>
            </a:r>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41</a:t>
            </a:fld>
            <a:endParaRPr lang="en-US" dirty="0"/>
          </a:p>
        </p:txBody>
      </p:sp>
    </p:spTree>
    <p:extLst>
      <p:ext uri="{BB962C8B-B14F-4D97-AF65-F5344CB8AC3E}">
        <p14:creationId xmlns:p14="http://schemas.microsoft.com/office/powerpoint/2010/main" val="2894876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Whenever possible, counsellors should try to engage in a brief summary of what has been discussed in the session. They should invite clients to reflect on any new insights or important points they might take away from the conversation. It’s important that Counsellors express their appreciation for clients and try to end counselling sessions on a positive and encouraging note. </a:t>
            </a:r>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42</a:t>
            </a:fld>
            <a:endParaRPr lang="en-US" dirty="0"/>
          </a:p>
        </p:txBody>
      </p:sp>
    </p:spTree>
    <p:extLst>
      <p:ext uri="{BB962C8B-B14F-4D97-AF65-F5344CB8AC3E}">
        <p14:creationId xmlns:p14="http://schemas.microsoft.com/office/powerpoint/2010/main" val="2506781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66FB29-8A1D-7541-80C0-4BB68555E176}" type="slidenum">
              <a:rPr lang="en-US" smtClean="0"/>
              <a:t>43</a:t>
            </a:fld>
            <a:endParaRPr lang="en-US" dirty="0"/>
          </a:p>
        </p:txBody>
      </p:sp>
    </p:spTree>
    <p:extLst>
      <p:ext uri="{BB962C8B-B14F-4D97-AF65-F5344CB8AC3E}">
        <p14:creationId xmlns:p14="http://schemas.microsoft.com/office/powerpoint/2010/main" val="1360918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endParaRPr lang="en-CA" b="1" dirty="0"/>
          </a:p>
        </p:txBody>
      </p:sp>
      <p:sp>
        <p:nvSpPr>
          <p:cNvPr id="4" name="Slide Number Placeholder 3"/>
          <p:cNvSpPr>
            <a:spLocks noGrp="1"/>
          </p:cNvSpPr>
          <p:nvPr>
            <p:ph type="sldNum" sz="quarter" idx="10"/>
          </p:nvPr>
        </p:nvSpPr>
        <p:spPr/>
        <p:txBody>
          <a:bodyPr/>
          <a:lstStyle/>
          <a:p>
            <a:fld id="{BC66FB29-8A1D-7541-80C0-4BB68555E176}" type="slidenum">
              <a:rPr lang="en-US" smtClean="0"/>
              <a:t>44</a:t>
            </a:fld>
            <a:endParaRPr lang="en-US" dirty="0"/>
          </a:p>
        </p:txBody>
      </p:sp>
    </p:spTree>
    <p:extLst>
      <p:ext uri="{BB962C8B-B14F-4D97-AF65-F5344CB8AC3E}">
        <p14:creationId xmlns:p14="http://schemas.microsoft.com/office/powerpoint/2010/main" val="204102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1361f779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71361f779b_0_0: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ctr"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4238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f10ea9c0a_0_1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7f10ea9c0a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100"/>
              <a:buFont typeface="Calibri"/>
              <a:buNone/>
            </a:pPr>
            <a:endParaRPr sz="2100">
              <a:solidFill>
                <a:schemeClr val="dk1"/>
              </a:solidFill>
              <a:latin typeface="Calibri"/>
              <a:ea typeface="Calibri"/>
              <a:cs typeface="Calibri"/>
              <a:sym typeface="Calibri"/>
            </a:endParaRPr>
          </a:p>
          <a:p>
            <a:pPr marL="0" lvl="0" indent="0" algn="l" rtl="0">
              <a:lnSpc>
                <a:spcPct val="90000"/>
              </a:lnSpc>
              <a:spcBef>
                <a:spcPts val="2400"/>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p:txBody>
      </p:sp>
      <p:sp>
        <p:nvSpPr>
          <p:cNvPr id="277" name="Google Shape;277;g7f10ea9c0a_0_17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REA6011 - S. Lal</a:t>
            </a:r>
            <a:endParaRPr/>
          </a:p>
        </p:txBody>
      </p:sp>
    </p:spTree>
    <p:extLst>
      <p:ext uri="{BB962C8B-B14F-4D97-AF65-F5344CB8AC3E}">
        <p14:creationId xmlns:p14="http://schemas.microsoft.com/office/powerpoint/2010/main" val="110211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6</a:t>
            </a:fld>
            <a:endParaRPr lang="en-US" dirty="0"/>
          </a:p>
        </p:txBody>
      </p:sp>
    </p:spTree>
    <p:extLst>
      <p:ext uri="{BB962C8B-B14F-4D97-AF65-F5344CB8AC3E}">
        <p14:creationId xmlns:p14="http://schemas.microsoft.com/office/powerpoint/2010/main" val="3989817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8</a:t>
            </a:fld>
            <a:endParaRPr lang="en-US" dirty="0"/>
          </a:p>
        </p:txBody>
      </p:sp>
    </p:spTree>
    <p:extLst>
      <p:ext uri="{BB962C8B-B14F-4D97-AF65-F5344CB8AC3E}">
        <p14:creationId xmlns:p14="http://schemas.microsoft.com/office/powerpoint/2010/main" val="1834223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9</a:t>
            </a:fld>
            <a:endParaRPr lang="en-US" dirty="0"/>
          </a:p>
        </p:txBody>
      </p:sp>
    </p:spTree>
    <p:extLst>
      <p:ext uri="{BB962C8B-B14F-4D97-AF65-F5344CB8AC3E}">
        <p14:creationId xmlns:p14="http://schemas.microsoft.com/office/powerpoint/2010/main" val="217060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Green circle: all of the ways info is sent and received between people face to face</a:t>
            </a:r>
          </a:p>
          <a:p>
            <a:r>
              <a:rPr lang="en-CA" baseline="0" dirty="0"/>
              <a:t>Blue circle: over the phone</a:t>
            </a:r>
          </a:p>
          <a:p>
            <a:r>
              <a:rPr lang="en-CA" baseline="0" dirty="0"/>
              <a:t>Purple circle: online</a:t>
            </a:r>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11</a:t>
            </a:fld>
            <a:endParaRPr lang="en-US" dirty="0"/>
          </a:p>
        </p:txBody>
      </p:sp>
    </p:spTree>
    <p:extLst>
      <p:ext uri="{BB962C8B-B14F-4D97-AF65-F5344CB8AC3E}">
        <p14:creationId xmlns:p14="http://schemas.microsoft.com/office/powerpoint/2010/main" val="3237588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85800" y="654242"/>
            <a:ext cx="7770812" cy="569576"/>
          </a:xfrm>
        </p:spPr>
        <p:txBody>
          <a:bodyPr/>
          <a:lstStyle/>
          <a:p>
            <a:r>
              <a:rPr lang="en-US" dirty="0"/>
              <a:t>Click to edit Master title style</a:t>
            </a:r>
          </a:p>
        </p:txBody>
      </p:sp>
      <p:sp>
        <p:nvSpPr>
          <p:cNvPr id="5" name="Content Placeholder 2"/>
          <p:cNvSpPr>
            <a:spLocks noGrp="1"/>
          </p:cNvSpPr>
          <p:nvPr>
            <p:ph sz="half" idx="10"/>
          </p:nvPr>
        </p:nvSpPr>
        <p:spPr>
          <a:xfrm>
            <a:off x="685800" y="1600200"/>
            <a:ext cx="5120639" cy="4297680"/>
          </a:xfrm>
        </p:spPr>
        <p:txBody>
          <a:bodyPr anchor="ctr" anchorCtr="0"/>
          <a:lstStyle>
            <a:lvl1pPr marL="0" indent="0">
              <a:lnSpc>
                <a:spcPct val="110000"/>
              </a:lnSpc>
              <a:buFontTx/>
              <a:buNone/>
              <a:defRPr sz="1400"/>
            </a:lvl1pPr>
            <a:lvl2pPr marL="742950" indent="-285750">
              <a:lnSpc>
                <a:spcPct val="110000"/>
              </a:lnSpc>
              <a:buFont typeface="Arial"/>
              <a:buChar char="•"/>
              <a:defRPr sz="1400"/>
            </a:lvl2pPr>
            <a:lvl3pPr marL="1143000" indent="-228600">
              <a:lnSpc>
                <a:spcPct val="110000"/>
              </a:lnSpc>
              <a:buFont typeface="Arial"/>
              <a:buChar char="•"/>
              <a:defRPr sz="1400"/>
            </a:lvl3pPr>
            <a:lvl4pPr marL="1600200" indent="-228600">
              <a:lnSpc>
                <a:spcPct val="110000"/>
              </a:lnSpc>
              <a:buFont typeface="Arial"/>
              <a:buChar char="•"/>
              <a:defRPr sz="1400"/>
            </a:lvl4pPr>
            <a:lvl5pPr marL="2057400" indent="-228600">
              <a:lnSpc>
                <a:spcPct val="100000"/>
              </a:lnSpc>
              <a:spcBef>
                <a:spcPts val="600"/>
              </a:spcBef>
              <a:buFont typeface="Arial"/>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11055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KHP_EN_RGB_WH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764" y="6172200"/>
            <a:ext cx="1937429" cy="232491"/>
          </a:xfrm>
          <a:prstGeom prst="rect">
            <a:avLst/>
          </a:prstGeom>
        </p:spPr>
      </p:pic>
      <p:sp>
        <p:nvSpPr>
          <p:cNvPr id="9" name="Content Placeholder 8"/>
          <p:cNvSpPr>
            <a:spLocks noGrp="1"/>
          </p:cNvSpPr>
          <p:nvPr>
            <p:ph sz="quarter" idx="11" hasCustomPrompt="1"/>
          </p:nvPr>
        </p:nvSpPr>
        <p:spPr>
          <a:xfrm>
            <a:off x="685799" y="970717"/>
            <a:ext cx="3532630" cy="2313673"/>
          </a:xfrm>
        </p:spPr>
        <p:txBody>
          <a:bodyPr anchor="b" anchorCtr="0"/>
          <a:lstStyle>
            <a:lvl1pPr>
              <a:lnSpc>
                <a:spcPct val="90000"/>
              </a:lnSpc>
              <a:defRPr sz="2400" b="1" baseline="0"/>
            </a:lvl1pPr>
          </a:lstStyle>
          <a:p>
            <a:pPr lvl="0"/>
            <a:r>
              <a:rPr lang="en-US" dirty="0"/>
              <a:t>Presentation title</a:t>
            </a:r>
          </a:p>
        </p:txBody>
      </p:sp>
      <p:sp>
        <p:nvSpPr>
          <p:cNvPr id="5" name="Content Placeholder 8"/>
          <p:cNvSpPr>
            <a:spLocks noGrp="1"/>
          </p:cNvSpPr>
          <p:nvPr>
            <p:ph sz="quarter" idx="12" hasCustomPrompt="1"/>
          </p:nvPr>
        </p:nvSpPr>
        <p:spPr>
          <a:xfrm>
            <a:off x="685799" y="3432892"/>
            <a:ext cx="3532630" cy="1070375"/>
          </a:xfrm>
        </p:spPr>
        <p:txBody>
          <a:bodyPr anchor="t" anchorCtr="0"/>
          <a:lstStyle>
            <a:lvl1pPr>
              <a:lnSpc>
                <a:spcPct val="90000"/>
              </a:lnSpc>
              <a:defRPr sz="1400" b="0" baseline="0">
                <a:latin typeface="HelveticaNeueLT Std Lt" pitchFamily="34" charset="0"/>
              </a:defRPr>
            </a:lvl1pPr>
          </a:lstStyle>
          <a:p>
            <a:pPr lvl="0"/>
            <a:r>
              <a:rPr lang="en-US" dirty="0"/>
              <a:t>Month XX, 2016</a:t>
            </a:r>
          </a:p>
        </p:txBody>
      </p:sp>
      <p:pic>
        <p:nvPicPr>
          <p:cNvPr id="2" name="Picture 1" descr="KHP_SmileIcon_WHT.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8637" y="1143788"/>
            <a:ext cx="5024276" cy="4033574"/>
          </a:xfrm>
          <a:prstGeom prst="rect">
            <a:avLst/>
          </a:prstGeom>
        </p:spPr>
      </p:pic>
    </p:spTree>
    <p:extLst>
      <p:ext uri="{BB962C8B-B14F-4D97-AF65-F5344CB8AC3E}">
        <p14:creationId xmlns:p14="http://schemas.microsoft.com/office/powerpoint/2010/main" val="3353923697"/>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4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in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286000"/>
            <a:ext cx="7770813" cy="2124076"/>
          </a:xfrm>
          <a:prstGeom prst="rect">
            <a:avLst/>
          </a:prstGeom>
        </p:spPr>
        <p:txBody>
          <a:bodyPr lIns="0" tIns="0" rIns="0" bIns="0" anchor="ctr" anchorCtr="0">
            <a:noAutofit/>
          </a:bodyPr>
          <a:lstStyle>
            <a:lvl1pPr algn="l">
              <a:defRPr sz="3200" b="1" cap="none">
                <a:solidFill>
                  <a:srgbClr val="FFFFFF"/>
                </a:solidFill>
                <a:latin typeface="HelveticaRounded LT Std Bd" pitchFamily="34" charset="0"/>
                <a:cs typeface="Arial"/>
              </a:defRPr>
            </a:lvl1pPr>
          </a:lstStyle>
          <a:p>
            <a:r>
              <a:rPr lang="en-US" dirty="0"/>
              <a:t>Section Divider</a:t>
            </a:r>
          </a:p>
        </p:txBody>
      </p:sp>
    </p:spTree>
    <p:extLst>
      <p:ext uri="{BB962C8B-B14F-4D97-AF65-F5344CB8AC3E}">
        <p14:creationId xmlns:p14="http://schemas.microsoft.com/office/powerpoint/2010/main" val="3311725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286000"/>
            <a:ext cx="7770813" cy="2124076"/>
          </a:xfrm>
          <a:prstGeom prst="rect">
            <a:avLst/>
          </a:prstGeom>
        </p:spPr>
        <p:txBody>
          <a:bodyPr lIns="0" tIns="0" rIns="0" bIns="0" anchor="ctr" anchorCtr="0">
            <a:noAutofit/>
          </a:bodyPr>
          <a:lstStyle>
            <a:lvl1pPr algn="l">
              <a:defRPr sz="3200" b="1" cap="none">
                <a:solidFill>
                  <a:srgbClr val="FFFFFF"/>
                </a:solidFill>
                <a:latin typeface="HelveticaRounded LT Std Bd" pitchFamily="34" charset="0"/>
                <a:cs typeface="Arial"/>
              </a:defRPr>
            </a:lvl1pPr>
          </a:lstStyle>
          <a:p>
            <a:r>
              <a:rPr lang="en-US" dirty="0"/>
              <a:t>Section Divider</a:t>
            </a:r>
          </a:p>
        </p:txBody>
      </p:sp>
    </p:spTree>
    <p:extLst>
      <p:ext uri="{BB962C8B-B14F-4D97-AF65-F5344CB8AC3E}">
        <p14:creationId xmlns:p14="http://schemas.microsoft.com/office/powerpoint/2010/main" val="151279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286000"/>
            <a:ext cx="7770813" cy="2124076"/>
          </a:xfrm>
          <a:prstGeom prst="rect">
            <a:avLst/>
          </a:prstGeom>
        </p:spPr>
        <p:txBody>
          <a:bodyPr lIns="0" tIns="0" rIns="0" bIns="0" anchor="ctr" anchorCtr="0">
            <a:noAutofit/>
          </a:bodyPr>
          <a:lstStyle>
            <a:lvl1pPr algn="l">
              <a:defRPr sz="3200" b="1" cap="none">
                <a:solidFill>
                  <a:srgbClr val="FFFFFF"/>
                </a:solidFill>
                <a:latin typeface="HelveticaRounded LT Std Bd" pitchFamily="34" charset="0"/>
                <a:cs typeface="Arial"/>
              </a:defRPr>
            </a:lvl1pPr>
          </a:lstStyle>
          <a:p>
            <a:r>
              <a:rPr lang="en-US" dirty="0"/>
              <a:t>Section Divider</a:t>
            </a:r>
          </a:p>
        </p:txBody>
      </p:sp>
    </p:spTree>
    <p:extLst>
      <p:ext uri="{BB962C8B-B14F-4D97-AF65-F5344CB8AC3E}">
        <p14:creationId xmlns:p14="http://schemas.microsoft.com/office/powerpoint/2010/main" val="952771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324229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eux contenus" type="twoObj">
  <p:cSld name="Deux contenus">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457200" y="275167"/>
            <a:ext cx="8229600" cy="1143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3" name="Google Shape;143;p29"/>
          <p:cNvSpPr txBox="1">
            <a:spLocks noGrp="1"/>
          </p:cNvSpPr>
          <p:nvPr>
            <p:ph type="body" idx="1"/>
          </p:nvPr>
        </p:nvSpPr>
        <p:spPr>
          <a:xfrm>
            <a:off x="457200" y="1697567"/>
            <a:ext cx="4038600" cy="4179600"/>
          </a:xfrm>
          <a:prstGeom prst="rect">
            <a:avLst/>
          </a:prstGeom>
          <a:noFill/>
          <a:ln>
            <a:noFill/>
          </a:ln>
        </p:spPr>
        <p:txBody>
          <a:bodyPr spcFirstLastPara="1" wrap="square" lIns="91425" tIns="45700" rIns="91425" bIns="45700" anchor="t" anchorCtr="0">
            <a:noAutofit/>
          </a:bodyPr>
          <a:lstStyle>
            <a:lvl1pPr marL="457200" lvl="0" indent="-368300" algn="l" rtl="0">
              <a:spcBef>
                <a:spcPts val="440"/>
              </a:spcBef>
              <a:spcAft>
                <a:spcPts val="0"/>
              </a:spcAft>
              <a:buClr>
                <a:schemeClr val="dk2"/>
              </a:buClr>
              <a:buSzPts val="2200"/>
              <a:buFont typeface="Arial"/>
              <a:buChar char="•"/>
              <a:defRPr sz="2200"/>
            </a:lvl1pPr>
            <a:lvl2pPr marL="914400" lvl="1" indent="-355600" algn="l" rtl="0">
              <a:spcBef>
                <a:spcPts val="400"/>
              </a:spcBef>
              <a:spcAft>
                <a:spcPts val="0"/>
              </a:spcAft>
              <a:buClr>
                <a:schemeClr val="dk2"/>
              </a:buClr>
              <a:buSzPts val="2000"/>
              <a:buFont typeface="Arial"/>
              <a:buChar char="–"/>
              <a:defRPr sz="2000"/>
            </a:lvl2pPr>
            <a:lvl3pPr marL="1371600" lvl="2" indent="-342900" algn="l" rtl="0">
              <a:spcBef>
                <a:spcPts val="360"/>
              </a:spcBef>
              <a:spcAft>
                <a:spcPts val="0"/>
              </a:spcAft>
              <a:buClr>
                <a:schemeClr val="dk2"/>
              </a:buClr>
              <a:buSzPts val="1800"/>
              <a:buFont typeface="Arial"/>
              <a:buChar char="•"/>
              <a:defRPr sz="1800"/>
            </a:lvl3pPr>
            <a:lvl4pPr marL="1828800" lvl="3" indent="-330200" algn="l" rtl="0">
              <a:spcBef>
                <a:spcPts val="320"/>
              </a:spcBef>
              <a:spcAft>
                <a:spcPts val="0"/>
              </a:spcAft>
              <a:buClr>
                <a:schemeClr val="dk2"/>
              </a:buClr>
              <a:buSzPts val="1600"/>
              <a:buFont typeface="Arial"/>
              <a:buChar char="–"/>
              <a:defRPr sz="1600"/>
            </a:lvl4pPr>
            <a:lvl5pPr marL="2286000" lvl="4" indent="-330200" algn="l" rtl="0">
              <a:spcBef>
                <a:spcPts val="320"/>
              </a:spcBef>
              <a:spcAft>
                <a:spcPts val="0"/>
              </a:spcAft>
              <a:buClr>
                <a:schemeClr val="dk2"/>
              </a:buClr>
              <a:buSzPts val="1600"/>
              <a:buFont typeface="Arial"/>
              <a:buChar char="»"/>
              <a:defRPr sz="16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144" name="Google Shape;144;p29"/>
          <p:cNvSpPr txBox="1">
            <a:spLocks noGrp="1"/>
          </p:cNvSpPr>
          <p:nvPr>
            <p:ph type="body" idx="2"/>
          </p:nvPr>
        </p:nvSpPr>
        <p:spPr>
          <a:xfrm>
            <a:off x="4648200" y="1697567"/>
            <a:ext cx="4038600" cy="4179600"/>
          </a:xfrm>
          <a:prstGeom prst="rect">
            <a:avLst/>
          </a:prstGeom>
          <a:noFill/>
          <a:ln>
            <a:noFill/>
          </a:ln>
        </p:spPr>
        <p:txBody>
          <a:bodyPr spcFirstLastPara="1" wrap="square" lIns="91425" tIns="45700" rIns="91425" bIns="45700" anchor="t" anchorCtr="0">
            <a:noAutofit/>
          </a:bodyPr>
          <a:lstStyle>
            <a:lvl1pPr marL="457200" lvl="0" indent="-368300" algn="l" rtl="0">
              <a:spcBef>
                <a:spcPts val="440"/>
              </a:spcBef>
              <a:spcAft>
                <a:spcPts val="0"/>
              </a:spcAft>
              <a:buClr>
                <a:schemeClr val="dk2"/>
              </a:buClr>
              <a:buSzPts val="2200"/>
              <a:buFont typeface="Arial"/>
              <a:buChar char="•"/>
              <a:defRPr sz="2200"/>
            </a:lvl1pPr>
            <a:lvl2pPr marL="914400" lvl="1" indent="-355600" algn="l" rtl="0">
              <a:spcBef>
                <a:spcPts val="400"/>
              </a:spcBef>
              <a:spcAft>
                <a:spcPts val="0"/>
              </a:spcAft>
              <a:buClr>
                <a:schemeClr val="dk2"/>
              </a:buClr>
              <a:buSzPts val="2000"/>
              <a:buFont typeface="Arial"/>
              <a:buChar char="–"/>
              <a:defRPr sz="2000"/>
            </a:lvl2pPr>
            <a:lvl3pPr marL="1371600" lvl="2" indent="-342900" algn="l" rtl="0">
              <a:spcBef>
                <a:spcPts val="360"/>
              </a:spcBef>
              <a:spcAft>
                <a:spcPts val="0"/>
              </a:spcAft>
              <a:buClr>
                <a:schemeClr val="dk2"/>
              </a:buClr>
              <a:buSzPts val="1800"/>
              <a:buFont typeface="Arial"/>
              <a:buChar char="•"/>
              <a:defRPr sz="1800"/>
            </a:lvl3pPr>
            <a:lvl4pPr marL="1828800" lvl="3" indent="-317500" algn="l" rtl="0">
              <a:spcBef>
                <a:spcPts val="280"/>
              </a:spcBef>
              <a:spcAft>
                <a:spcPts val="0"/>
              </a:spcAft>
              <a:buClr>
                <a:schemeClr val="dk2"/>
              </a:buClr>
              <a:buSzPts val="1400"/>
              <a:buFont typeface="Arial"/>
              <a:buChar char="–"/>
              <a:defRPr sz="1400"/>
            </a:lvl4pPr>
            <a:lvl5pPr marL="2286000" lvl="4" indent="-317500" algn="l" rtl="0">
              <a:spcBef>
                <a:spcPts val="280"/>
              </a:spcBef>
              <a:spcAft>
                <a:spcPts val="0"/>
              </a:spcAft>
              <a:buClr>
                <a:schemeClr val="dk2"/>
              </a:buClr>
              <a:buSzPts val="1400"/>
              <a:buFont typeface="Arial"/>
              <a:buChar char="»"/>
              <a:defRPr sz="14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Tree>
    <p:extLst>
      <p:ext uri="{BB962C8B-B14F-4D97-AF65-F5344CB8AC3E}">
        <p14:creationId xmlns:p14="http://schemas.microsoft.com/office/powerpoint/2010/main" val="3758364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8654" y="365125"/>
            <a:ext cx="7886700" cy="1325600"/>
          </a:xfrm>
          <a:prstGeom prst="rect">
            <a:avLst/>
          </a:prstGeom>
          <a:noFill/>
          <a:ln>
            <a:noFill/>
          </a:ln>
        </p:spPr>
        <p:txBody>
          <a:bodyPr spcFirstLastPara="1" wrap="square" lIns="68575" tIns="68575" rIns="68575" bIns="68575" anchor="ctr" anchorCtr="0">
            <a:noAutofit/>
          </a:bodyPr>
          <a:lstStyle>
            <a:lvl1pPr marL="0" marR="0" lvl="0" indent="0" algn="l" rtl="0">
              <a:lnSpc>
                <a:spcPct val="90000"/>
              </a:lnSpc>
              <a:spcBef>
                <a:spcPts val="0"/>
              </a:spcBef>
              <a:spcAft>
                <a:spcPts val="0"/>
              </a:spcAft>
              <a:buClr>
                <a:schemeClr val="dk1"/>
              </a:buClr>
              <a:buSzPts val="3300"/>
              <a:buFont typeface="Montserrat"/>
              <a:buNone/>
              <a:defRPr sz="3300" b="0" i="0" u="none" strike="noStrike" cap="none">
                <a:solidFill>
                  <a:schemeClr val="dk1"/>
                </a:solidFill>
                <a:latin typeface="Montserrat"/>
                <a:ea typeface="Montserrat"/>
                <a:cs typeface="Montserrat"/>
                <a:sym typeface="Montserrat"/>
              </a:defRPr>
            </a:lvl1pPr>
            <a:lvl2pPr lvl="1" indent="0" rtl="0">
              <a:spcBef>
                <a:spcPts val="0"/>
              </a:spcBef>
              <a:spcAft>
                <a:spcPts val="0"/>
              </a:spcAft>
              <a:buSzPts val="1400"/>
              <a:buFont typeface="Arial"/>
              <a:buNone/>
              <a:defRPr sz="1400"/>
            </a:lvl2pPr>
            <a:lvl3pPr lvl="2" indent="0" rtl="0">
              <a:spcBef>
                <a:spcPts val="0"/>
              </a:spcBef>
              <a:spcAft>
                <a:spcPts val="0"/>
              </a:spcAft>
              <a:buSzPts val="1400"/>
              <a:buFont typeface="Arial"/>
              <a:buNone/>
              <a:defRPr sz="1400"/>
            </a:lvl3pPr>
            <a:lvl4pPr lvl="3" indent="0" rtl="0">
              <a:spcBef>
                <a:spcPts val="0"/>
              </a:spcBef>
              <a:spcAft>
                <a:spcPts val="0"/>
              </a:spcAft>
              <a:buSzPts val="1400"/>
              <a:buFont typeface="Arial"/>
              <a:buNone/>
              <a:defRPr sz="1400"/>
            </a:lvl4pPr>
            <a:lvl5pPr lvl="4" indent="0" rtl="0">
              <a:spcBef>
                <a:spcPts val="0"/>
              </a:spcBef>
              <a:spcAft>
                <a:spcPts val="0"/>
              </a:spcAft>
              <a:buSzPts val="1400"/>
              <a:buFont typeface="Arial"/>
              <a:buNone/>
              <a:defRPr sz="1400"/>
            </a:lvl5pPr>
            <a:lvl6pPr lvl="5" indent="0" rtl="0">
              <a:spcBef>
                <a:spcPts val="0"/>
              </a:spcBef>
              <a:spcAft>
                <a:spcPts val="0"/>
              </a:spcAft>
              <a:buSzPts val="1400"/>
              <a:buFont typeface="Arial"/>
              <a:buNone/>
              <a:defRPr sz="1400"/>
            </a:lvl6pPr>
            <a:lvl7pPr lvl="6" indent="0" rtl="0">
              <a:spcBef>
                <a:spcPts val="0"/>
              </a:spcBef>
              <a:spcAft>
                <a:spcPts val="0"/>
              </a:spcAft>
              <a:buSzPts val="1400"/>
              <a:buFont typeface="Arial"/>
              <a:buNone/>
              <a:defRPr sz="1400"/>
            </a:lvl7pPr>
            <a:lvl8pPr lvl="7" indent="0" rtl="0">
              <a:spcBef>
                <a:spcPts val="0"/>
              </a:spcBef>
              <a:spcAft>
                <a:spcPts val="0"/>
              </a:spcAft>
              <a:buSzPts val="1400"/>
              <a:buFont typeface="Arial"/>
              <a:buNone/>
              <a:defRPr sz="1400"/>
            </a:lvl8pPr>
            <a:lvl9pPr lvl="8" indent="0" rtl="0">
              <a:spcBef>
                <a:spcPts val="0"/>
              </a:spcBef>
              <a:spcAft>
                <a:spcPts val="0"/>
              </a:spcAft>
              <a:buSzPts val="1400"/>
              <a:buFont typeface="Arial"/>
              <a:buNone/>
              <a:defRPr sz="1400"/>
            </a:lvl9pPr>
          </a:lstStyle>
          <a:p>
            <a:endParaRPr/>
          </a:p>
        </p:txBody>
      </p:sp>
      <p:sp>
        <p:nvSpPr>
          <p:cNvPr id="70" name="Google Shape;70;p16"/>
          <p:cNvSpPr txBox="1">
            <a:spLocks noGrp="1"/>
          </p:cNvSpPr>
          <p:nvPr>
            <p:ph type="dt" idx="10"/>
          </p:nvPr>
        </p:nvSpPr>
        <p:spPr>
          <a:xfrm>
            <a:off x="628654" y="6356357"/>
            <a:ext cx="2057400" cy="365200"/>
          </a:xfrm>
          <a:prstGeom prst="rect">
            <a:avLst/>
          </a:prstGeom>
          <a:noFill/>
          <a:ln>
            <a:noFill/>
          </a:ln>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Clr>
                <a:schemeClr val="dk1"/>
              </a:buClr>
              <a:buSzPts val="900"/>
              <a:buFont typeface="Century Gothic"/>
              <a:buNone/>
              <a:defRPr sz="900" b="0" i="0" u="none" strike="noStrike" cap="none">
                <a:solidFill>
                  <a:schemeClr val="dk1"/>
                </a:solidFill>
                <a:latin typeface="Century Gothic"/>
                <a:ea typeface="Century Gothic"/>
                <a:cs typeface="Century Gothic"/>
                <a:sym typeface="Century Gothic"/>
              </a:defRPr>
            </a:lvl1pPr>
            <a:lvl2pPr marL="342900" marR="0" lvl="1"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2pPr>
            <a:lvl3pPr marL="685800" marR="0" lvl="2"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71" name="Google Shape;71;p16"/>
          <p:cNvSpPr txBox="1">
            <a:spLocks noGrp="1"/>
          </p:cNvSpPr>
          <p:nvPr>
            <p:ph type="ftr" idx="11"/>
          </p:nvPr>
        </p:nvSpPr>
        <p:spPr>
          <a:xfrm>
            <a:off x="3028950" y="6356357"/>
            <a:ext cx="3086100" cy="365200"/>
          </a:xfrm>
          <a:prstGeom prst="rect">
            <a:avLst/>
          </a:prstGeom>
          <a:noFill/>
          <a:ln>
            <a:noFill/>
          </a:ln>
        </p:spPr>
        <p:txBody>
          <a:bodyPr spcFirstLastPara="1" wrap="square" lIns="68575" tIns="68575" rIns="68575" bIns="68575" anchor="ctr" anchorCtr="0">
            <a:noAutofit/>
          </a:bodyPr>
          <a:lstStyle>
            <a:lvl1pPr marL="0" marR="0" lvl="0" indent="0" algn="ctr" rtl="0">
              <a:lnSpc>
                <a:spcPct val="100000"/>
              </a:lnSpc>
              <a:spcBef>
                <a:spcPts val="0"/>
              </a:spcBef>
              <a:spcAft>
                <a:spcPts val="0"/>
              </a:spcAft>
              <a:buClr>
                <a:schemeClr val="dk1"/>
              </a:buClr>
              <a:buSzPts val="900"/>
              <a:buFont typeface="Century Gothic"/>
              <a:buNone/>
              <a:defRPr sz="900" b="0" i="0" u="none" strike="noStrike" cap="none">
                <a:solidFill>
                  <a:schemeClr val="dk1"/>
                </a:solidFill>
                <a:latin typeface="Century Gothic"/>
                <a:ea typeface="Century Gothic"/>
                <a:cs typeface="Century Gothic"/>
                <a:sym typeface="Century Gothic"/>
              </a:defRPr>
            </a:lvl1pPr>
            <a:lvl2pPr marL="342900" marR="0" lvl="1"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2pPr>
            <a:lvl3pPr marL="685800" marR="0" lvl="2"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72" name="Google Shape;72;p16"/>
          <p:cNvSpPr txBox="1">
            <a:spLocks noGrp="1"/>
          </p:cNvSpPr>
          <p:nvPr>
            <p:ph type="sldNum" idx="12"/>
          </p:nvPr>
        </p:nvSpPr>
        <p:spPr>
          <a:xfrm>
            <a:off x="6457955" y="6356357"/>
            <a:ext cx="20574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chemeClr val="dk1"/>
              </a:buClr>
              <a:buSzPts val="200"/>
              <a:buFont typeface="Century Gothic"/>
              <a:buNone/>
              <a:defRPr sz="900" b="0" i="0" u="none" strike="noStrike" cap="none">
                <a:solidFill>
                  <a:schemeClr val="dk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dk1"/>
              </a:buClr>
              <a:buSzPts val="200"/>
              <a:buFont typeface="Century Gothic"/>
              <a:buNone/>
              <a:defRPr sz="900" b="0" i="0" u="none" strike="noStrike" cap="none">
                <a:solidFill>
                  <a:schemeClr val="dk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dk1"/>
              </a:buClr>
              <a:buSzPts val="200"/>
              <a:buFont typeface="Century Gothic"/>
              <a:buNone/>
              <a:defRPr sz="900" b="0" i="0" u="none" strike="noStrike" cap="none">
                <a:solidFill>
                  <a:schemeClr val="dk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dk1"/>
              </a:buClr>
              <a:buSzPts val="200"/>
              <a:buFont typeface="Century Gothic"/>
              <a:buNone/>
              <a:defRPr sz="900" b="0" i="0" u="none" strike="noStrike" cap="none">
                <a:solidFill>
                  <a:schemeClr val="dk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dk1"/>
              </a:buClr>
              <a:buSzPts val="200"/>
              <a:buFont typeface="Century Gothic"/>
              <a:buNone/>
              <a:defRPr sz="900" b="0" i="0" u="none" strike="noStrike" cap="none">
                <a:solidFill>
                  <a:schemeClr val="dk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dk1"/>
              </a:buClr>
              <a:buSzPts val="200"/>
              <a:buFont typeface="Century Gothic"/>
              <a:buNone/>
              <a:defRPr sz="900" b="0" i="0" u="none" strike="noStrike" cap="none">
                <a:solidFill>
                  <a:schemeClr val="dk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dk1"/>
              </a:buClr>
              <a:buSzPts val="200"/>
              <a:buFont typeface="Century Gothic"/>
              <a:buNone/>
              <a:defRPr sz="900" b="0" i="0" u="none" strike="noStrike" cap="none">
                <a:solidFill>
                  <a:schemeClr val="dk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dk1"/>
              </a:buClr>
              <a:buSzPts val="200"/>
              <a:buFont typeface="Century Gothic"/>
              <a:buNone/>
              <a:defRPr sz="900" b="0" i="0" u="none" strike="noStrike" cap="none">
                <a:solidFill>
                  <a:schemeClr val="dk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dk1"/>
              </a:buClr>
              <a:buSzPts val="200"/>
              <a:buFont typeface="Century Gothic"/>
              <a:buNone/>
              <a:defRPr sz="900" b="0" i="0" u="none" strike="noStrike" cap="none">
                <a:solidFill>
                  <a:schemeClr val="dk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88545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fond blanc" type="obj">
  <p:cSld name="fond blanc">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457200" y="275167"/>
            <a:ext cx="8229600" cy="1143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2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0" name="Google Shape;140;p28"/>
          <p:cNvSpPr txBox="1">
            <a:spLocks noGrp="1"/>
          </p:cNvSpPr>
          <p:nvPr>
            <p:ph type="body" idx="1"/>
          </p:nvPr>
        </p:nvSpPr>
        <p:spPr>
          <a:xfrm>
            <a:off x="457200" y="1813984"/>
            <a:ext cx="8229600" cy="40640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2"/>
              </a:buClr>
              <a:buSzPts val="2800"/>
              <a:buFont typeface="Arial"/>
              <a:buChar char="•"/>
              <a:defRPr sz="2800"/>
            </a:lvl1pPr>
            <a:lvl2pPr marL="914400" lvl="1" indent="-381000" algn="l" rtl="0">
              <a:spcBef>
                <a:spcPts val="600"/>
              </a:spcBef>
              <a:spcAft>
                <a:spcPts val="0"/>
              </a:spcAft>
              <a:buClr>
                <a:schemeClr val="dk2"/>
              </a:buClr>
              <a:buSzPts val="2400"/>
              <a:buFont typeface="Arial"/>
              <a:buChar char="–"/>
              <a:defRPr sz="2400"/>
            </a:lvl2pPr>
            <a:lvl3pPr marL="1371600" lvl="2" indent="-355600" algn="l" rtl="0">
              <a:spcBef>
                <a:spcPts val="400"/>
              </a:spcBef>
              <a:spcAft>
                <a:spcPts val="0"/>
              </a:spcAft>
              <a:buClr>
                <a:schemeClr val="dk2"/>
              </a:buClr>
              <a:buSzPts val="2000"/>
              <a:buFont typeface="Arial"/>
              <a:buChar char="•"/>
              <a:defRPr sz="2000"/>
            </a:lvl3pPr>
            <a:lvl4pPr marL="1828800" lvl="3" indent="-342900" algn="l" rtl="0">
              <a:spcBef>
                <a:spcPts val="360"/>
              </a:spcBef>
              <a:spcAft>
                <a:spcPts val="0"/>
              </a:spcAft>
              <a:buClr>
                <a:schemeClr val="dk2"/>
              </a:buClr>
              <a:buSzPts val="1800"/>
              <a:buFont typeface="Arial"/>
              <a:buChar char="–"/>
              <a:defRPr sz="1800"/>
            </a:lvl4pPr>
            <a:lvl5pPr marL="2286000" lvl="4" indent="-342900" algn="l" rtl="0">
              <a:spcBef>
                <a:spcPts val="360"/>
              </a:spcBef>
              <a:spcAft>
                <a:spcPts val="0"/>
              </a:spcAft>
              <a:buClr>
                <a:schemeClr val="dk2"/>
              </a:buClr>
              <a:buSzPts val="1800"/>
              <a:buFont typeface="Arial"/>
              <a:buChar char="»"/>
              <a:defRPr sz="18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6427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and lis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0"/>
            <a:ext cx="3709987" cy="4297680"/>
          </a:xfrm>
        </p:spPr>
        <p:txBody>
          <a:bodyPr anchor="ctr" anchorCtr="0"/>
          <a:lstStyle>
            <a:lvl1pPr marL="0" indent="0">
              <a:lnSpc>
                <a:spcPct val="110000"/>
              </a:lnSpc>
              <a:buFontTx/>
              <a:buNone/>
              <a:defRPr sz="1400"/>
            </a:lvl1pPr>
            <a:lvl2pPr marL="742950" indent="-285750">
              <a:lnSpc>
                <a:spcPct val="110000"/>
              </a:lnSpc>
              <a:buFont typeface="Arial"/>
              <a:buChar char="•"/>
              <a:defRPr sz="1400"/>
            </a:lvl2pPr>
            <a:lvl3pPr marL="1143000" indent="-228600">
              <a:lnSpc>
                <a:spcPct val="110000"/>
              </a:lnSpc>
              <a:buFont typeface="Arial"/>
              <a:buChar char="•"/>
              <a:defRPr sz="1400"/>
            </a:lvl3pPr>
            <a:lvl4pPr marL="1600200" indent="-228600">
              <a:lnSpc>
                <a:spcPct val="110000"/>
              </a:lnSpc>
              <a:buFont typeface="Arial"/>
              <a:buChar char="•"/>
              <a:defRPr sz="1400"/>
            </a:lvl4pPr>
            <a:lvl5pPr marL="2057400" indent="-228600">
              <a:lnSpc>
                <a:spcPct val="100000"/>
              </a:lnSpc>
              <a:spcBef>
                <a:spcPts val="600"/>
              </a:spcBef>
              <a:buFont typeface="Arial"/>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24400" y="1600200"/>
            <a:ext cx="3732212" cy="4297680"/>
          </a:xfrm>
        </p:spPr>
        <p:txBody>
          <a:bodyPr anchor="ctr" anchorCtr="0"/>
          <a:lstStyle>
            <a:lvl1pPr marL="0" indent="0">
              <a:lnSpc>
                <a:spcPct val="110000"/>
              </a:lnSpc>
              <a:spcBef>
                <a:spcPts val="600"/>
              </a:spcBef>
              <a:buFontTx/>
              <a:buNone/>
              <a:defRPr sz="1400"/>
            </a:lvl1pPr>
            <a:lvl2pPr marL="742950" indent="-285750">
              <a:lnSpc>
                <a:spcPct val="110000"/>
              </a:lnSpc>
              <a:spcBef>
                <a:spcPts val="600"/>
              </a:spcBef>
              <a:buFont typeface="Arial"/>
              <a:buChar char="•"/>
              <a:defRPr sz="1400"/>
            </a:lvl2pPr>
            <a:lvl3pPr marL="1143000" indent="-228600">
              <a:lnSpc>
                <a:spcPct val="110000"/>
              </a:lnSpc>
              <a:spcBef>
                <a:spcPts val="600"/>
              </a:spcBef>
              <a:buFont typeface="Arial"/>
              <a:buChar char="•"/>
              <a:defRPr sz="1400"/>
            </a:lvl3pPr>
            <a:lvl4pPr marL="1600200" indent="-228600">
              <a:lnSpc>
                <a:spcPct val="110000"/>
              </a:lnSpc>
              <a:spcBef>
                <a:spcPts val="600"/>
              </a:spcBef>
              <a:buFont typeface="Arial"/>
              <a:buChar char="•"/>
              <a:defRPr sz="1400"/>
            </a:lvl4pPr>
            <a:lvl5pPr marL="2057400" indent="-228600">
              <a:lnSpc>
                <a:spcPct val="100000"/>
              </a:lnSpc>
              <a:spcBef>
                <a:spcPts val="600"/>
              </a:spcBef>
              <a:buFont typeface="Arial"/>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itle 1"/>
          <p:cNvSpPr>
            <a:spLocks noGrp="1"/>
          </p:cNvSpPr>
          <p:nvPr>
            <p:ph type="title"/>
          </p:nvPr>
        </p:nvSpPr>
        <p:spPr>
          <a:xfrm>
            <a:off x="685800" y="654242"/>
            <a:ext cx="7770812" cy="569576"/>
          </a:xfrm>
        </p:spPr>
        <p:txBody>
          <a:bodyPr/>
          <a:lstStyle/>
          <a:p>
            <a:r>
              <a:rPr lang="en-US"/>
              <a:t>Click to edit Master title style</a:t>
            </a:r>
          </a:p>
        </p:txBody>
      </p:sp>
    </p:spTree>
    <p:extLst>
      <p:ext uri="{BB962C8B-B14F-4D97-AF65-F5344CB8AC3E}">
        <p14:creationId xmlns:p14="http://schemas.microsoft.com/office/powerpoint/2010/main" val="64735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85800" y="1600200"/>
            <a:ext cx="3709987" cy="4297680"/>
          </a:xfrm>
        </p:spPr>
        <p:txBody>
          <a:bodyPr anchor="ctr" anchorCtr="0"/>
          <a:lstStyle>
            <a:lvl1pPr marL="0" indent="0">
              <a:lnSpc>
                <a:spcPct val="110000"/>
              </a:lnSpc>
              <a:spcBef>
                <a:spcPts val="1200"/>
              </a:spcBef>
              <a:buFontTx/>
              <a:buNone/>
              <a:defRPr sz="14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vl6pPr>
              <a:defRPr sz="1800"/>
            </a:lvl6pPr>
            <a:lvl7pPr>
              <a:defRPr sz="1800"/>
            </a:lvl7pPr>
            <a:lvl8pPr>
              <a:defRPr sz="1800"/>
            </a:lvl8pPr>
            <a:lvl9pPr>
              <a:defRPr sz="18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Proin</a:t>
            </a:r>
            <a:r>
              <a:rPr lang="en-US" dirty="0"/>
              <a:t> </a:t>
            </a:r>
            <a:r>
              <a:rPr lang="en-US" dirty="0" err="1"/>
              <a:t>maximus</a:t>
            </a:r>
            <a:r>
              <a:rPr lang="en-US" dirty="0"/>
              <a:t> </a:t>
            </a:r>
            <a:r>
              <a:rPr lang="en-US" dirty="0" err="1"/>
              <a:t>interdum</a:t>
            </a:r>
            <a:r>
              <a:rPr lang="en-US" dirty="0"/>
              <a:t> </a:t>
            </a:r>
            <a:r>
              <a:rPr lang="en-US" dirty="0" err="1"/>
              <a:t>ultrices</a:t>
            </a:r>
            <a:r>
              <a:rPr lang="en-US" dirty="0"/>
              <a:t>. </a:t>
            </a:r>
            <a:r>
              <a:rPr lang="en-US" dirty="0" err="1"/>
              <a:t>Duis</a:t>
            </a:r>
            <a:r>
              <a:rPr lang="en-US" dirty="0"/>
              <a:t> </a:t>
            </a:r>
            <a:r>
              <a:rPr lang="en-US" dirty="0" err="1"/>
              <a:t>justo</a:t>
            </a:r>
            <a:r>
              <a:rPr lang="en-US" dirty="0"/>
              <a:t> </a:t>
            </a:r>
            <a:r>
              <a:rPr lang="en-US" dirty="0" err="1"/>
              <a:t>tortor</a:t>
            </a:r>
            <a:r>
              <a:rPr lang="en-US" dirty="0"/>
              <a:t>, </a:t>
            </a:r>
            <a:r>
              <a:rPr lang="en-US" dirty="0" err="1"/>
              <a:t>finibus</a:t>
            </a:r>
            <a:r>
              <a:rPr lang="en-US" dirty="0"/>
              <a:t> </a:t>
            </a:r>
            <a:r>
              <a:rPr lang="en-US" dirty="0" err="1"/>
              <a:t>posuere</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 </a:t>
            </a:r>
            <a:r>
              <a:rPr lang="en-US" dirty="0" err="1"/>
              <a:t>nulla</a:t>
            </a:r>
            <a:r>
              <a:rPr lang="en-US" dirty="0"/>
              <a:t> </a:t>
            </a:r>
            <a:r>
              <a:rPr lang="en-US" dirty="0" err="1"/>
              <a:t>congue</a:t>
            </a:r>
            <a:r>
              <a:rPr lang="en-US" dirty="0"/>
              <a:t> </a:t>
            </a:r>
            <a:r>
              <a:rPr lang="en-US" dirty="0" err="1"/>
              <a:t>sed</a:t>
            </a:r>
            <a:r>
              <a:rPr lang="en-US" dirty="0"/>
              <a:t> </a:t>
            </a:r>
            <a:r>
              <a:rPr lang="en-US" dirty="0" err="1"/>
              <a:t>elit</a:t>
            </a:r>
            <a:r>
              <a:rPr lang="en-US" dirty="0"/>
              <a:t> sit </a:t>
            </a:r>
            <a:r>
              <a:rPr lang="en-US" dirty="0" err="1"/>
              <a:t>amet</a:t>
            </a:r>
            <a:r>
              <a:rPr lang="en-US" dirty="0"/>
              <a:t> </a:t>
            </a:r>
            <a:r>
              <a:rPr lang="en-US" dirty="0" err="1"/>
              <a:t>efficitur</a:t>
            </a:r>
            <a:r>
              <a:rPr lang="en-US" dirty="0"/>
              <a:t>.</a:t>
            </a:r>
          </a:p>
          <a:p>
            <a:pPr lvl="0"/>
            <a:r>
              <a:rPr lang="en-US" dirty="0"/>
              <a:t>Maecenas </a:t>
            </a:r>
            <a:r>
              <a:rPr lang="en-US" dirty="0" err="1"/>
              <a:t>pellentesque</a:t>
            </a:r>
            <a:r>
              <a:rPr lang="en-US" dirty="0"/>
              <a:t> </a:t>
            </a:r>
            <a:r>
              <a:rPr lang="en-US" dirty="0" err="1"/>
              <a:t>arcu</a:t>
            </a:r>
            <a:r>
              <a:rPr lang="en-US" dirty="0"/>
              <a:t> </a:t>
            </a:r>
            <a:r>
              <a:rPr lang="en-US" dirty="0" err="1"/>
              <a:t>est</a:t>
            </a:r>
            <a:r>
              <a:rPr lang="en-US" dirty="0"/>
              <a:t>, </a:t>
            </a:r>
            <a:r>
              <a:rPr lang="en-US" dirty="0" err="1"/>
              <a:t>quis</a:t>
            </a:r>
            <a:r>
              <a:rPr lang="en-US" dirty="0"/>
              <a:t> </a:t>
            </a:r>
            <a:r>
              <a:rPr lang="en-US" dirty="0" err="1"/>
              <a:t>sodales</a:t>
            </a:r>
            <a:r>
              <a:rPr lang="en-US" dirty="0"/>
              <a:t> </a:t>
            </a:r>
            <a:r>
              <a:rPr lang="en-US" dirty="0" err="1"/>
              <a:t>risus</a:t>
            </a:r>
            <a:r>
              <a:rPr lang="en-US" dirty="0"/>
              <a:t> </a:t>
            </a:r>
            <a:r>
              <a:rPr lang="en-US" dirty="0" err="1"/>
              <a:t>luctus</a:t>
            </a:r>
            <a:r>
              <a:rPr lang="en-US" dirty="0"/>
              <a:t> sed. </a:t>
            </a:r>
            <a:r>
              <a:rPr lang="en-US" dirty="0" err="1"/>
              <a:t>Nullam</a:t>
            </a:r>
            <a:r>
              <a:rPr lang="en-US" dirty="0"/>
              <a:t> </a:t>
            </a:r>
            <a:r>
              <a:rPr lang="en-US" dirty="0" err="1"/>
              <a:t>porttitor</a:t>
            </a:r>
            <a:r>
              <a:rPr lang="en-US" dirty="0"/>
              <a:t> lacus </a:t>
            </a:r>
            <a:r>
              <a:rPr lang="en-US" dirty="0" err="1"/>
              <a:t>ut</a:t>
            </a:r>
            <a:r>
              <a:rPr lang="en-US" dirty="0"/>
              <a:t> </a:t>
            </a:r>
            <a:r>
              <a:rPr lang="en-US" dirty="0" err="1"/>
              <a:t>nibh</a:t>
            </a:r>
            <a:r>
              <a:rPr lang="en-US" dirty="0"/>
              <a:t> </a:t>
            </a:r>
            <a:r>
              <a:rPr lang="en-US" dirty="0" err="1"/>
              <a:t>vulputate</a:t>
            </a:r>
            <a:r>
              <a:rPr lang="en-US" dirty="0"/>
              <a:t> </a:t>
            </a:r>
            <a:r>
              <a:rPr lang="en-US" dirty="0" err="1"/>
              <a:t>luctus</a:t>
            </a:r>
            <a:r>
              <a:rPr lang="en-US" dirty="0"/>
              <a:t> </a:t>
            </a:r>
            <a:r>
              <a:rPr lang="en-US" dirty="0" err="1"/>
              <a:t>eu</a:t>
            </a:r>
            <a:r>
              <a:rPr lang="en-US" dirty="0"/>
              <a:t> </a:t>
            </a:r>
            <a:r>
              <a:rPr lang="en-US" dirty="0" err="1"/>
              <a:t>interdum</a:t>
            </a:r>
            <a:r>
              <a:rPr lang="en-US" dirty="0"/>
              <a:t> </a:t>
            </a:r>
            <a:r>
              <a:rPr lang="en-US" dirty="0" err="1"/>
              <a:t>augue</a:t>
            </a:r>
            <a:r>
              <a:rPr lang="en-US" dirty="0"/>
              <a:t>. </a:t>
            </a:r>
            <a:r>
              <a:rPr lang="en-US" dirty="0" err="1"/>
              <a:t>Etiam</a:t>
            </a:r>
            <a:r>
              <a:rPr lang="en-US" dirty="0"/>
              <a:t> </a:t>
            </a:r>
            <a:r>
              <a:rPr lang="en-US" dirty="0" err="1"/>
              <a:t>condimentum</a:t>
            </a:r>
            <a:r>
              <a:rPr lang="en-US" dirty="0"/>
              <a:t> </a:t>
            </a:r>
            <a:r>
              <a:rPr lang="en-US" dirty="0" err="1"/>
              <a:t>est</a:t>
            </a:r>
            <a:r>
              <a:rPr lang="en-US" dirty="0"/>
              <a:t> quam, sit </a:t>
            </a:r>
            <a:r>
              <a:rPr lang="en-US" dirty="0" err="1"/>
              <a:t>amet</a:t>
            </a:r>
            <a:r>
              <a:rPr lang="en-US" dirty="0"/>
              <a:t> </a:t>
            </a:r>
            <a:r>
              <a:rPr lang="en-US" dirty="0" err="1"/>
              <a:t>molestie</a:t>
            </a:r>
            <a:r>
              <a:rPr lang="en-US" dirty="0"/>
              <a:t> dolor </a:t>
            </a:r>
            <a:r>
              <a:rPr lang="en-US" dirty="0" err="1"/>
              <a:t>euismod</a:t>
            </a:r>
            <a:r>
              <a:rPr lang="en-US" dirty="0"/>
              <a:t> </a:t>
            </a:r>
            <a:r>
              <a:rPr lang="en-US" dirty="0" err="1"/>
              <a:t>quis</a:t>
            </a:r>
            <a:r>
              <a:rPr lang="en-US" dirty="0"/>
              <a:t>. </a:t>
            </a:r>
            <a:r>
              <a:rPr lang="en-US" dirty="0" err="1"/>
              <a:t>Sed</a:t>
            </a:r>
            <a:r>
              <a:rPr lang="en-US" dirty="0"/>
              <a:t> </a:t>
            </a:r>
            <a:r>
              <a:rPr lang="en-US" dirty="0" err="1"/>
              <a:t>consequat</a:t>
            </a:r>
            <a:r>
              <a:rPr lang="en-US" dirty="0"/>
              <a:t> quam </a:t>
            </a:r>
            <a:r>
              <a:rPr lang="en-US" dirty="0" err="1"/>
              <a:t>eget</a:t>
            </a:r>
            <a:r>
              <a:rPr lang="en-US" dirty="0"/>
              <a:t> </a:t>
            </a:r>
            <a:r>
              <a:rPr lang="en-US" dirty="0" err="1"/>
              <a:t>lectus</a:t>
            </a:r>
            <a:r>
              <a:rPr lang="en-US" dirty="0"/>
              <a:t> </a:t>
            </a:r>
            <a:r>
              <a:rPr lang="en-US" dirty="0" err="1"/>
              <a:t>lacinia</a:t>
            </a:r>
            <a:r>
              <a:rPr lang="en-US" dirty="0"/>
              <a:t>.</a:t>
            </a:r>
          </a:p>
        </p:txBody>
      </p:sp>
      <p:sp>
        <p:nvSpPr>
          <p:cNvPr id="4" name="Content Placeholder 3"/>
          <p:cNvSpPr>
            <a:spLocks noGrp="1"/>
          </p:cNvSpPr>
          <p:nvPr>
            <p:ph sz="half" idx="2" hasCustomPrompt="1"/>
          </p:nvPr>
        </p:nvSpPr>
        <p:spPr>
          <a:xfrm>
            <a:off x="4719320" y="1600200"/>
            <a:ext cx="3737292" cy="4297680"/>
          </a:xfrm>
        </p:spPr>
        <p:txBody>
          <a:bodyPr anchor="ctr" anchorCtr="0"/>
          <a:lstStyle>
            <a:lvl1pPr marL="0" indent="0">
              <a:lnSpc>
                <a:spcPct val="110000"/>
              </a:lnSpc>
              <a:spcBef>
                <a:spcPts val="1200"/>
              </a:spcBef>
              <a:buFontTx/>
              <a:buNone/>
              <a:defRPr sz="1400" baseline="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vl6pPr>
              <a:defRPr sz="1800"/>
            </a:lvl6pPr>
            <a:lvl7pPr>
              <a:defRPr sz="1800"/>
            </a:lvl7pPr>
            <a:lvl8pPr>
              <a:defRPr sz="1800"/>
            </a:lvl8pPr>
            <a:lvl9pPr>
              <a:defRPr sz="18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Proin</a:t>
            </a:r>
            <a:r>
              <a:rPr lang="en-US" dirty="0"/>
              <a:t> </a:t>
            </a:r>
            <a:r>
              <a:rPr lang="en-US" dirty="0" err="1"/>
              <a:t>maximus</a:t>
            </a:r>
            <a:r>
              <a:rPr lang="en-US" dirty="0"/>
              <a:t> </a:t>
            </a:r>
            <a:r>
              <a:rPr lang="en-US" dirty="0" err="1"/>
              <a:t>interdum</a:t>
            </a:r>
            <a:r>
              <a:rPr lang="en-US" dirty="0"/>
              <a:t> </a:t>
            </a:r>
            <a:r>
              <a:rPr lang="en-US" dirty="0" err="1"/>
              <a:t>ultrices</a:t>
            </a:r>
            <a:r>
              <a:rPr lang="en-US" dirty="0"/>
              <a:t>. </a:t>
            </a:r>
            <a:r>
              <a:rPr lang="en-US" dirty="0" err="1"/>
              <a:t>Duis</a:t>
            </a:r>
            <a:r>
              <a:rPr lang="en-US" dirty="0"/>
              <a:t> </a:t>
            </a:r>
            <a:r>
              <a:rPr lang="en-US" dirty="0" err="1"/>
              <a:t>justo</a:t>
            </a:r>
            <a:r>
              <a:rPr lang="en-US" dirty="0"/>
              <a:t> </a:t>
            </a:r>
            <a:r>
              <a:rPr lang="en-US" dirty="0" err="1"/>
              <a:t>tortor</a:t>
            </a:r>
            <a:r>
              <a:rPr lang="en-US" dirty="0"/>
              <a:t>, </a:t>
            </a:r>
            <a:r>
              <a:rPr lang="en-US" dirty="0" err="1"/>
              <a:t>finibus</a:t>
            </a:r>
            <a:r>
              <a:rPr lang="en-US" dirty="0"/>
              <a:t> </a:t>
            </a:r>
            <a:r>
              <a:rPr lang="en-US" dirty="0" err="1"/>
              <a:t>posuere</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 </a:t>
            </a:r>
            <a:r>
              <a:rPr lang="en-US" dirty="0" err="1"/>
              <a:t>nulla</a:t>
            </a:r>
            <a:r>
              <a:rPr lang="en-US" dirty="0"/>
              <a:t> </a:t>
            </a:r>
            <a:r>
              <a:rPr lang="en-US" dirty="0" err="1"/>
              <a:t>congue</a:t>
            </a:r>
            <a:r>
              <a:rPr lang="en-US" dirty="0"/>
              <a:t> </a:t>
            </a:r>
            <a:r>
              <a:rPr lang="en-US" dirty="0" err="1"/>
              <a:t>sed</a:t>
            </a:r>
            <a:r>
              <a:rPr lang="en-US" dirty="0"/>
              <a:t> </a:t>
            </a:r>
            <a:r>
              <a:rPr lang="en-US" dirty="0" err="1"/>
              <a:t>elit</a:t>
            </a:r>
            <a:r>
              <a:rPr lang="en-US" dirty="0"/>
              <a:t> sit </a:t>
            </a:r>
            <a:r>
              <a:rPr lang="en-US" dirty="0" err="1"/>
              <a:t>amet</a:t>
            </a:r>
            <a:r>
              <a:rPr lang="en-US" dirty="0"/>
              <a:t> </a:t>
            </a:r>
            <a:r>
              <a:rPr lang="en-US" dirty="0" err="1"/>
              <a:t>efficitur</a:t>
            </a:r>
            <a:r>
              <a:rPr lang="en-US" dirty="0"/>
              <a:t>.</a:t>
            </a:r>
          </a:p>
          <a:p>
            <a:pPr lvl="0"/>
            <a:r>
              <a:rPr lang="en-US" dirty="0"/>
              <a:t>Maecenas </a:t>
            </a:r>
            <a:r>
              <a:rPr lang="en-US" dirty="0" err="1"/>
              <a:t>pellentesque</a:t>
            </a:r>
            <a:r>
              <a:rPr lang="en-US" dirty="0"/>
              <a:t> </a:t>
            </a:r>
            <a:r>
              <a:rPr lang="en-US" dirty="0" err="1"/>
              <a:t>arcu</a:t>
            </a:r>
            <a:r>
              <a:rPr lang="en-US" dirty="0"/>
              <a:t> </a:t>
            </a:r>
            <a:r>
              <a:rPr lang="en-US" dirty="0" err="1"/>
              <a:t>est</a:t>
            </a:r>
            <a:r>
              <a:rPr lang="en-US" dirty="0"/>
              <a:t>, </a:t>
            </a:r>
            <a:r>
              <a:rPr lang="en-US" dirty="0" err="1"/>
              <a:t>quis</a:t>
            </a:r>
            <a:r>
              <a:rPr lang="en-US" dirty="0"/>
              <a:t> </a:t>
            </a:r>
            <a:r>
              <a:rPr lang="en-US" dirty="0" err="1"/>
              <a:t>sodales</a:t>
            </a:r>
            <a:r>
              <a:rPr lang="en-US" dirty="0"/>
              <a:t> </a:t>
            </a:r>
            <a:r>
              <a:rPr lang="en-US" dirty="0" err="1"/>
              <a:t>risus</a:t>
            </a:r>
            <a:r>
              <a:rPr lang="en-US" dirty="0"/>
              <a:t> </a:t>
            </a:r>
            <a:r>
              <a:rPr lang="en-US" dirty="0" err="1"/>
              <a:t>luctus</a:t>
            </a:r>
            <a:r>
              <a:rPr lang="en-US" dirty="0"/>
              <a:t> sed. </a:t>
            </a:r>
            <a:r>
              <a:rPr lang="en-US" dirty="0" err="1"/>
              <a:t>Nullam</a:t>
            </a:r>
            <a:r>
              <a:rPr lang="en-US" dirty="0"/>
              <a:t> </a:t>
            </a:r>
            <a:r>
              <a:rPr lang="en-US" dirty="0" err="1"/>
              <a:t>porttitor</a:t>
            </a:r>
            <a:r>
              <a:rPr lang="en-US" dirty="0"/>
              <a:t> lacus </a:t>
            </a:r>
            <a:r>
              <a:rPr lang="en-US" dirty="0" err="1"/>
              <a:t>ut</a:t>
            </a:r>
            <a:r>
              <a:rPr lang="en-US" dirty="0"/>
              <a:t> </a:t>
            </a:r>
            <a:r>
              <a:rPr lang="en-US" dirty="0" err="1"/>
              <a:t>nibh</a:t>
            </a:r>
            <a:r>
              <a:rPr lang="en-US" dirty="0"/>
              <a:t> </a:t>
            </a:r>
            <a:r>
              <a:rPr lang="en-US" dirty="0" err="1"/>
              <a:t>vulputate</a:t>
            </a:r>
            <a:r>
              <a:rPr lang="en-US" dirty="0"/>
              <a:t> </a:t>
            </a:r>
            <a:r>
              <a:rPr lang="en-US" dirty="0" err="1"/>
              <a:t>luctus</a:t>
            </a:r>
            <a:r>
              <a:rPr lang="en-US" dirty="0"/>
              <a:t> </a:t>
            </a:r>
            <a:r>
              <a:rPr lang="en-US" dirty="0" err="1"/>
              <a:t>eu</a:t>
            </a:r>
            <a:r>
              <a:rPr lang="en-US" dirty="0"/>
              <a:t> </a:t>
            </a:r>
            <a:r>
              <a:rPr lang="en-US" dirty="0" err="1"/>
              <a:t>interdum</a:t>
            </a:r>
            <a:r>
              <a:rPr lang="en-US" dirty="0"/>
              <a:t> </a:t>
            </a:r>
            <a:r>
              <a:rPr lang="en-US" dirty="0" err="1"/>
              <a:t>augue</a:t>
            </a:r>
            <a:r>
              <a:rPr lang="en-US" dirty="0"/>
              <a:t>. </a:t>
            </a:r>
            <a:r>
              <a:rPr lang="en-US" dirty="0" err="1"/>
              <a:t>Etiam</a:t>
            </a:r>
            <a:r>
              <a:rPr lang="en-US" dirty="0"/>
              <a:t> </a:t>
            </a:r>
            <a:r>
              <a:rPr lang="en-US" dirty="0" err="1"/>
              <a:t>condimentum</a:t>
            </a:r>
            <a:r>
              <a:rPr lang="en-US" dirty="0"/>
              <a:t> </a:t>
            </a:r>
            <a:r>
              <a:rPr lang="en-US" dirty="0" err="1"/>
              <a:t>est</a:t>
            </a:r>
            <a:r>
              <a:rPr lang="en-US" dirty="0"/>
              <a:t> quam, sit </a:t>
            </a:r>
            <a:r>
              <a:rPr lang="en-US" dirty="0" err="1"/>
              <a:t>amet</a:t>
            </a:r>
            <a:r>
              <a:rPr lang="en-US" dirty="0"/>
              <a:t> </a:t>
            </a:r>
            <a:r>
              <a:rPr lang="en-US" dirty="0" err="1"/>
              <a:t>molestie</a:t>
            </a:r>
            <a:r>
              <a:rPr lang="en-US" dirty="0"/>
              <a:t> dolor </a:t>
            </a:r>
            <a:r>
              <a:rPr lang="en-US" dirty="0" err="1"/>
              <a:t>euismod</a:t>
            </a:r>
            <a:r>
              <a:rPr lang="en-US" dirty="0"/>
              <a:t> </a:t>
            </a:r>
            <a:r>
              <a:rPr lang="en-US" dirty="0" err="1"/>
              <a:t>quis</a:t>
            </a:r>
            <a:r>
              <a:rPr lang="en-US" dirty="0"/>
              <a:t>. </a:t>
            </a:r>
            <a:r>
              <a:rPr lang="en-US" dirty="0" err="1"/>
              <a:t>Sed</a:t>
            </a:r>
            <a:r>
              <a:rPr lang="en-US" dirty="0"/>
              <a:t> </a:t>
            </a:r>
            <a:r>
              <a:rPr lang="en-US" dirty="0" err="1"/>
              <a:t>consequat</a:t>
            </a:r>
            <a:r>
              <a:rPr lang="en-US" dirty="0"/>
              <a:t> quam </a:t>
            </a:r>
            <a:r>
              <a:rPr lang="en-US" dirty="0" err="1"/>
              <a:t>eget</a:t>
            </a:r>
            <a:r>
              <a:rPr lang="en-US" dirty="0"/>
              <a:t> </a:t>
            </a:r>
            <a:r>
              <a:rPr lang="en-US" dirty="0" err="1"/>
              <a:t>lectus</a:t>
            </a:r>
            <a:r>
              <a:rPr lang="en-US" dirty="0"/>
              <a:t> </a:t>
            </a:r>
            <a:r>
              <a:rPr lang="en-US" dirty="0" err="1"/>
              <a:t>lacinia</a:t>
            </a:r>
            <a:r>
              <a:rPr lang="en-US" dirty="0"/>
              <a:t>.</a:t>
            </a:r>
          </a:p>
        </p:txBody>
      </p:sp>
    </p:spTree>
    <p:extLst>
      <p:ext uri="{BB962C8B-B14F-4D97-AF65-F5344CB8AC3E}">
        <p14:creationId xmlns:p14="http://schemas.microsoft.com/office/powerpoint/2010/main" val="2139269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ultiple text boxes">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3353141" y="2445239"/>
            <a:ext cx="2413800" cy="1329871"/>
          </a:xfrm>
        </p:spPr>
        <p:txBody>
          <a:bodyPr anchor="t" anchorCtr="0"/>
          <a:lstStyle>
            <a:lvl1pPr marL="0" indent="0">
              <a:lnSpc>
                <a:spcPct val="120000"/>
              </a:lnSpc>
              <a:buNone/>
              <a:defRPr sz="1000"/>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Proin</a:t>
            </a:r>
            <a:r>
              <a:rPr lang="en-US" dirty="0"/>
              <a:t> </a:t>
            </a:r>
            <a:r>
              <a:rPr lang="en-US" dirty="0" err="1"/>
              <a:t>maximus</a:t>
            </a:r>
            <a:r>
              <a:rPr lang="en-US" dirty="0"/>
              <a:t> </a:t>
            </a:r>
            <a:r>
              <a:rPr lang="en-US" dirty="0" err="1"/>
              <a:t>interdum</a:t>
            </a:r>
            <a:r>
              <a:rPr lang="en-US" dirty="0"/>
              <a:t> </a:t>
            </a:r>
            <a:r>
              <a:rPr lang="en-US" dirty="0" err="1"/>
              <a:t>ultrices</a:t>
            </a:r>
            <a:r>
              <a:rPr lang="en-US" dirty="0"/>
              <a:t>. </a:t>
            </a:r>
            <a:r>
              <a:rPr lang="en-US" dirty="0" err="1"/>
              <a:t>Duis</a:t>
            </a:r>
            <a:r>
              <a:rPr lang="en-US" dirty="0"/>
              <a:t> </a:t>
            </a:r>
            <a:r>
              <a:rPr lang="en-US" dirty="0" err="1"/>
              <a:t>justo</a:t>
            </a:r>
            <a:r>
              <a:rPr lang="en-US" dirty="0"/>
              <a:t> </a:t>
            </a:r>
            <a:r>
              <a:rPr lang="en-US" dirty="0" err="1"/>
              <a:t>tortor</a:t>
            </a:r>
            <a:r>
              <a:rPr lang="en-US" dirty="0"/>
              <a:t>, </a:t>
            </a:r>
            <a:r>
              <a:rPr lang="en-US" dirty="0" err="1"/>
              <a:t>finibus</a:t>
            </a:r>
            <a:r>
              <a:rPr lang="en-US" dirty="0"/>
              <a:t> </a:t>
            </a:r>
            <a:r>
              <a:rPr lang="en-US" dirty="0" err="1"/>
              <a:t>posuere</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 </a:t>
            </a:r>
            <a:r>
              <a:rPr lang="en-US" dirty="0" err="1"/>
              <a:t>nulla</a:t>
            </a:r>
            <a:r>
              <a:rPr lang="en-US" dirty="0"/>
              <a:t> </a:t>
            </a:r>
            <a:r>
              <a:rPr lang="en-US" dirty="0" err="1"/>
              <a:t>congue</a:t>
            </a:r>
            <a:r>
              <a:rPr lang="en-US" dirty="0"/>
              <a:t> </a:t>
            </a:r>
            <a:r>
              <a:rPr lang="en-US" dirty="0" err="1"/>
              <a:t>sed</a:t>
            </a:r>
            <a:r>
              <a:rPr lang="en-US" dirty="0"/>
              <a:t> </a:t>
            </a:r>
            <a:r>
              <a:rPr lang="en-US" dirty="0" err="1"/>
              <a:t>elit</a:t>
            </a:r>
            <a:r>
              <a:rPr lang="en-US" dirty="0"/>
              <a:t> sit </a:t>
            </a:r>
            <a:r>
              <a:rPr lang="en-US" dirty="0" err="1"/>
              <a:t>amet</a:t>
            </a:r>
            <a:r>
              <a:rPr lang="en-US" dirty="0"/>
              <a:t> </a:t>
            </a:r>
            <a:r>
              <a:rPr lang="en-US" dirty="0" err="1"/>
              <a:t>efficitur</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a:t>
            </a:r>
          </a:p>
        </p:txBody>
      </p:sp>
      <p:sp>
        <p:nvSpPr>
          <p:cNvPr id="6" name="Text Placeholder 2"/>
          <p:cNvSpPr>
            <a:spLocks noGrp="1"/>
          </p:cNvSpPr>
          <p:nvPr>
            <p:ph type="body" sz="quarter" idx="12" hasCustomPrompt="1"/>
          </p:nvPr>
        </p:nvSpPr>
        <p:spPr>
          <a:xfrm>
            <a:off x="685800" y="2445239"/>
            <a:ext cx="2413800" cy="1329871"/>
          </a:xfrm>
        </p:spPr>
        <p:txBody>
          <a:bodyPr anchor="t" anchorCtr="0"/>
          <a:lstStyle>
            <a:lvl1pPr marL="0" indent="0">
              <a:lnSpc>
                <a:spcPct val="120000"/>
              </a:lnSpc>
              <a:buNone/>
              <a:defRPr sz="1000"/>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Proin</a:t>
            </a:r>
            <a:r>
              <a:rPr lang="en-US" dirty="0"/>
              <a:t> </a:t>
            </a:r>
            <a:r>
              <a:rPr lang="en-US" dirty="0" err="1"/>
              <a:t>maximus</a:t>
            </a:r>
            <a:r>
              <a:rPr lang="en-US" dirty="0"/>
              <a:t> </a:t>
            </a:r>
            <a:r>
              <a:rPr lang="en-US" dirty="0" err="1"/>
              <a:t>interdum</a:t>
            </a:r>
            <a:r>
              <a:rPr lang="en-US" dirty="0"/>
              <a:t> </a:t>
            </a:r>
            <a:r>
              <a:rPr lang="en-US" dirty="0" err="1"/>
              <a:t>ultrices</a:t>
            </a:r>
            <a:r>
              <a:rPr lang="en-US" dirty="0"/>
              <a:t>. </a:t>
            </a:r>
            <a:r>
              <a:rPr lang="en-US" dirty="0" err="1"/>
              <a:t>Duis</a:t>
            </a:r>
            <a:r>
              <a:rPr lang="en-US" dirty="0"/>
              <a:t> </a:t>
            </a:r>
            <a:r>
              <a:rPr lang="en-US" dirty="0" err="1"/>
              <a:t>justo</a:t>
            </a:r>
            <a:r>
              <a:rPr lang="en-US" dirty="0"/>
              <a:t> </a:t>
            </a:r>
            <a:r>
              <a:rPr lang="en-US" dirty="0" err="1"/>
              <a:t>tortor</a:t>
            </a:r>
            <a:r>
              <a:rPr lang="en-US" dirty="0"/>
              <a:t>, </a:t>
            </a:r>
            <a:r>
              <a:rPr lang="en-US" dirty="0" err="1"/>
              <a:t>finibus</a:t>
            </a:r>
            <a:r>
              <a:rPr lang="en-US" dirty="0"/>
              <a:t> </a:t>
            </a:r>
            <a:r>
              <a:rPr lang="en-US" dirty="0" err="1"/>
              <a:t>posuere</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 </a:t>
            </a:r>
            <a:r>
              <a:rPr lang="en-US" dirty="0" err="1"/>
              <a:t>nulla</a:t>
            </a:r>
            <a:r>
              <a:rPr lang="en-US" dirty="0"/>
              <a:t> </a:t>
            </a:r>
            <a:r>
              <a:rPr lang="en-US" dirty="0" err="1"/>
              <a:t>congue</a:t>
            </a:r>
            <a:r>
              <a:rPr lang="en-US" dirty="0"/>
              <a:t> </a:t>
            </a:r>
            <a:r>
              <a:rPr lang="en-US" dirty="0" err="1"/>
              <a:t>sed</a:t>
            </a:r>
            <a:r>
              <a:rPr lang="en-US" dirty="0"/>
              <a:t> </a:t>
            </a:r>
            <a:r>
              <a:rPr lang="en-US" dirty="0" err="1"/>
              <a:t>elit</a:t>
            </a:r>
            <a:r>
              <a:rPr lang="en-US" dirty="0"/>
              <a:t> sit </a:t>
            </a:r>
            <a:r>
              <a:rPr lang="en-US" dirty="0" err="1"/>
              <a:t>amet</a:t>
            </a:r>
            <a:r>
              <a:rPr lang="en-US" dirty="0"/>
              <a:t> </a:t>
            </a:r>
            <a:r>
              <a:rPr lang="en-US" dirty="0" err="1"/>
              <a:t>efficitur</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a:t>
            </a:r>
          </a:p>
        </p:txBody>
      </p:sp>
      <p:sp>
        <p:nvSpPr>
          <p:cNvPr id="7" name="Text Placeholder 2"/>
          <p:cNvSpPr>
            <a:spLocks noGrp="1"/>
          </p:cNvSpPr>
          <p:nvPr>
            <p:ph type="body" sz="quarter" idx="13" hasCustomPrompt="1"/>
          </p:nvPr>
        </p:nvSpPr>
        <p:spPr>
          <a:xfrm>
            <a:off x="6042813" y="2445239"/>
            <a:ext cx="2413800" cy="1329871"/>
          </a:xfrm>
        </p:spPr>
        <p:txBody>
          <a:bodyPr anchor="t" anchorCtr="0"/>
          <a:lstStyle>
            <a:lvl1pPr marL="0" indent="0">
              <a:lnSpc>
                <a:spcPct val="120000"/>
              </a:lnSpc>
              <a:buNone/>
              <a:defRPr sz="1000" baseline="0"/>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Proin</a:t>
            </a:r>
            <a:r>
              <a:rPr lang="en-US" dirty="0"/>
              <a:t> </a:t>
            </a:r>
            <a:r>
              <a:rPr lang="en-US" dirty="0" err="1"/>
              <a:t>maximus</a:t>
            </a:r>
            <a:r>
              <a:rPr lang="en-US" dirty="0"/>
              <a:t> </a:t>
            </a:r>
            <a:r>
              <a:rPr lang="en-US" dirty="0" err="1"/>
              <a:t>interdum</a:t>
            </a:r>
            <a:r>
              <a:rPr lang="en-US" dirty="0"/>
              <a:t> </a:t>
            </a:r>
            <a:r>
              <a:rPr lang="en-US" dirty="0" err="1"/>
              <a:t>ultrices</a:t>
            </a:r>
            <a:r>
              <a:rPr lang="en-US" dirty="0"/>
              <a:t>. </a:t>
            </a:r>
            <a:r>
              <a:rPr lang="en-US" dirty="0" err="1"/>
              <a:t>Duis</a:t>
            </a:r>
            <a:r>
              <a:rPr lang="en-US" dirty="0"/>
              <a:t> </a:t>
            </a:r>
            <a:r>
              <a:rPr lang="en-US" dirty="0" err="1"/>
              <a:t>justo</a:t>
            </a:r>
            <a:r>
              <a:rPr lang="en-US" dirty="0"/>
              <a:t> </a:t>
            </a:r>
            <a:r>
              <a:rPr lang="en-US" dirty="0" err="1"/>
              <a:t>tortor</a:t>
            </a:r>
            <a:r>
              <a:rPr lang="en-US" dirty="0"/>
              <a:t>, </a:t>
            </a:r>
            <a:r>
              <a:rPr lang="en-US" dirty="0" err="1"/>
              <a:t>finibus</a:t>
            </a:r>
            <a:r>
              <a:rPr lang="en-US" dirty="0"/>
              <a:t> </a:t>
            </a:r>
            <a:r>
              <a:rPr lang="en-US" dirty="0" err="1"/>
              <a:t>posuere</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 </a:t>
            </a:r>
            <a:r>
              <a:rPr lang="en-US" dirty="0" err="1"/>
              <a:t>nulla</a:t>
            </a:r>
            <a:r>
              <a:rPr lang="en-US" dirty="0"/>
              <a:t> </a:t>
            </a:r>
            <a:r>
              <a:rPr lang="en-US" dirty="0" err="1"/>
              <a:t>congue</a:t>
            </a:r>
            <a:r>
              <a:rPr lang="en-US" dirty="0"/>
              <a:t> </a:t>
            </a:r>
            <a:r>
              <a:rPr lang="en-US" dirty="0" err="1"/>
              <a:t>sed</a:t>
            </a:r>
            <a:r>
              <a:rPr lang="en-US" dirty="0"/>
              <a:t> </a:t>
            </a:r>
            <a:r>
              <a:rPr lang="en-US" dirty="0" err="1"/>
              <a:t>elit</a:t>
            </a:r>
            <a:r>
              <a:rPr lang="en-US" dirty="0"/>
              <a:t> sit </a:t>
            </a:r>
            <a:r>
              <a:rPr lang="en-US" dirty="0" err="1"/>
              <a:t>amet</a:t>
            </a:r>
            <a:r>
              <a:rPr lang="en-US" dirty="0"/>
              <a:t> </a:t>
            </a:r>
            <a:r>
              <a:rPr lang="en-US" dirty="0" err="1"/>
              <a:t>efficitur</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a:t>
            </a:r>
          </a:p>
        </p:txBody>
      </p:sp>
      <p:sp>
        <p:nvSpPr>
          <p:cNvPr id="8" name="Text Placeholder 2"/>
          <p:cNvSpPr>
            <a:spLocks noGrp="1"/>
          </p:cNvSpPr>
          <p:nvPr>
            <p:ph type="body" sz="quarter" idx="14" hasCustomPrompt="1"/>
          </p:nvPr>
        </p:nvSpPr>
        <p:spPr>
          <a:xfrm>
            <a:off x="685800" y="1903953"/>
            <a:ext cx="2413800" cy="388616"/>
          </a:xfrm>
        </p:spPr>
        <p:txBody>
          <a:bodyPr anchor="b" anchorCtr="0"/>
          <a:lstStyle>
            <a:lvl1pPr marL="0" indent="0">
              <a:lnSpc>
                <a:spcPct val="90000"/>
              </a:lnSpc>
              <a:buNone/>
              <a:defRPr sz="1200" b="1">
                <a:solidFill>
                  <a:schemeClr val="accent1"/>
                </a:solidFill>
              </a:defRPr>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endParaRPr lang="en-US" dirty="0"/>
          </a:p>
          <a:p>
            <a:pPr lvl="0"/>
            <a:r>
              <a:rPr lang="en-US" dirty="0"/>
              <a:t>and a second line of text</a:t>
            </a:r>
          </a:p>
        </p:txBody>
      </p:sp>
      <p:sp>
        <p:nvSpPr>
          <p:cNvPr id="12" name="Text Placeholder 2"/>
          <p:cNvSpPr>
            <a:spLocks noGrp="1"/>
          </p:cNvSpPr>
          <p:nvPr>
            <p:ph type="body" sz="quarter" idx="15" hasCustomPrompt="1"/>
          </p:nvPr>
        </p:nvSpPr>
        <p:spPr>
          <a:xfrm>
            <a:off x="3353141" y="1903953"/>
            <a:ext cx="2413800" cy="388616"/>
          </a:xfrm>
        </p:spPr>
        <p:txBody>
          <a:bodyPr anchor="b" anchorCtr="0"/>
          <a:lstStyle>
            <a:lvl1pPr marL="0" indent="0">
              <a:lnSpc>
                <a:spcPct val="90000"/>
              </a:lnSpc>
              <a:buNone/>
              <a:defRPr sz="1200" b="1">
                <a:solidFill>
                  <a:schemeClr val="accent2"/>
                </a:solidFill>
              </a:defRPr>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endParaRPr lang="en-US" dirty="0"/>
          </a:p>
          <a:p>
            <a:pPr lvl="0"/>
            <a:r>
              <a:rPr lang="en-US" dirty="0"/>
              <a:t>and a second line of text</a:t>
            </a:r>
          </a:p>
        </p:txBody>
      </p:sp>
      <p:sp>
        <p:nvSpPr>
          <p:cNvPr id="13" name="Text Placeholder 2"/>
          <p:cNvSpPr>
            <a:spLocks noGrp="1"/>
          </p:cNvSpPr>
          <p:nvPr>
            <p:ph type="body" sz="quarter" idx="16" hasCustomPrompt="1"/>
          </p:nvPr>
        </p:nvSpPr>
        <p:spPr>
          <a:xfrm>
            <a:off x="6042814" y="1903953"/>
            <a:ext cx="2413800" cy="388616"/>
          </a:xfrm>
        </p:spPr>
        <p:txBody>
          <a:bodyPr anchor="b" anchorCtr="0"/>
          <a:lstStyle>
            <a:lvl1pPr marL="0" indent="0">
              <a:lnSpc>
                <a:spcPct val="90000"/>
              </a:lnSpc>
              <a:buNone/>
              <a:defRPr sz="1200" b="1">
                <a:solidFill>
                  <a:schemeClr val="accent5"/>
                </a:solidFill>
              </a:defRPr>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endParaRPr lang="en-US" dirty="0"/>
          </a:p>
          <a:p>
            <a:pPr lvl="0"/>
            <a:r>
              <a:rPr lang="en-US" dirty="0"/>
              <a:t>and a second line of text</a:t>
            </a:r>
          </a:p>
        </p:txBody>
      </p:sp>
      <p:sp>
        <p:nvSpPr>
          <p:cNvPr id="14" name="Text Placeholder 2"/>
          <p:cNvSpPr>
            <a:spLocks noGrp="1"/>
          </p:cNvSpPr>
          <p:nvPr>
            <p:ph type="body" sz="quarter" idx="17" hasCustomPrompt="1"/>
          </p:nvPr>
        </p:nvSpPr>
        <p:spPr>
          <a:xfrm>
            <a:off x="3353141" y="4593866"/>
            <a:ext cx="2413800" cy="1329871"/>
          </a:xfrm>
        </p:spPr>
        <p:txBody>
          <a:bodyPr anchor="t" anchorCtr="0"/>
          <a:lstStyle>
            <a:lvl1pPr marL="0" indent="0">
              <a:lnSpc>
                <a:spcPct val="120000"/>
              </a:lnSpc>
              <a:buNone/>
              <a:defRPr sz="1000"/>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Proin</a:t>
            </a:r>
            <a:r>
              <a:rPr lang="en-US" dirty="0"/>
              <a:t> </a:t>
            </a:r>
            <a:r>
              <a:rPr lang="en-US" dirty="0" err="1"/>
              <a:t>maximus</a:t>
            </a:r>
            <a:r>
              <a:rPr lang="en-US" dirty="0"/>
              <a:t> </a:t>
            </a:r>
            <a:r>
              <a:rPr lang="en-US" dirty="0" err="1"/>
              <a:t>interdum</a:t>
            </a:r>
            <a:r>
              <a:rPr lang="en-US" dirty="0"/>
              <a:t> </a:t>
            </a:r>
            <a:r>
              <a:rPr lang="en-US" dirty="0" err="1"/>
              <a:t>ultrices</a:t>
            </a:r>
            <a:r>
              <a:rPr lang="en-US" dirty="0"/>
              <a:t>. </a:t>
            </a:r>
            <a:r>
              <a:rPr lang="en-US" dirty="0" err="1"/>
              <a:t>Duis</a:t>
            </a:r>
            <a:r>
              <a:rPr lang="en-US" dirty="0"/>
              <a:t> </a:t>
            </a:r>
            <a:r>
              <a:rPr lang="en-US" dirty="0" err="1"/>
              <a:t>justo</a:t>
            </a:r>
            <a:r>
              <a:rPr lang="en-US" dirty="0"/>
              <a:t> </a:t>
            </a:r>
            <a:r>
              <a:rPr lang="en-US" dirty="0" err="1"/>
              <a:t>tortor</a:t>
            </a:r>
            <a:r>
              <a:rPr lang="en-US" dirty="0"/>
              <a:t>, </a:t>
            </a:r>
            <a:r>
              <a:rPr lang="en-US" dirty="0" err="1"/>
              <a:t>finibus</a:t>
            </a:r>
            <a:r>
              <a:rPr lang="en-US" dirty="0"/>
              <a:t> </a:t>
            </a:r>
            <a:r>
              <a:rPr lang="en-US" dirty="0" err="1"/>
              <a:t>posuere</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 </a:t>
            </a:r>
            <a:r>
              <a:rPr lang="en-US" dirty="0" err="1"/>
              <a:t>nulla</a:t>
            </a:r>
            <a:r>
              <a:rPr lang="en-US" dirty="0"/>
              <a:t> </a:t>
            </a:r>
            <a:r>
              <a:rPr lang="en-US" dirty="0" err="1"/>
              <a:t>congue</a:t>
            </a:r>
            <a:r>
              <a:rPr lang="en-US" dirty="0"/>
              <a:t> </a:t>
            </a:r>
            <a:r>
              <a:rPr lang="en-US" dirty="0" err="1"/>
              <a:t>sed</a:t>
            </a:r>
            <a:r>
              <a:rPr lang="en-US" dirty="0"/>
              <a:t> </a:t>
            </a:r>
            <a:r>
              <a:rPr lang="en-US" dirty="0" err="1"/>
              <a:t>elit</a:t>
            </a:r>
            <a:r>
              <a:rPr lang="en-US" dirty="0"/>
              <a:t> sit </a:t>
            </a:r>
            <a:r>
              <a:rPr lang="en-US" dirty="0" err="1"/>
              <a:t>amet</a:t>
            </a:r>
            <a:r>
              <a:rPr lang="en-US" dirty="0"/>
              <a:t> </a:t>
            </a:r>
            <a:r>
              <a:rPr lang="en-US" dirty="0" err="1"/>
              <a:t>efficitur</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a:t>
            </a:r>
          </a:p>
        </p:txBody>
      </p:sp>
      <p:sp>
        <p:nvSpPr>
          <p:cNvPr id="15" name="Text Placeholder 2"/>
          <p:cNvSpPr>
            <a:spLocks noGrp="1"/>
          </p:cNvSpPr>
          <p:nvPr>
            <p:ph type="body" sz="quarter" idx="18" hasCustomPrompt="1"/>
          </p:nvPr>
        </p:nvSpPr>
        <p:spPr>
          <a:xfrm>
            <a:off x="685800" y="4593866"/>
            <a:ext cx="2413800" cy="1329871"/>
          </a:xfrm>
        </p:spPr>
        <p:txBody>
          <a:bodyPr anchor="t" anchorCtr="0"/>
          <a:lstStyle>
            <a:lvl1pPr marL="0" indent="0">
              <a:lnSpc>
                <a:spcPct val="120000"/>
              </a:lnSpc>
              <a:buNone/>
              <a:defRPr sz="1000"/>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Proin</a:t>
            </a:r>
            <a:r>
              <a:rPr lang="en-US" dirty="0"/>
              <a:t> </a:t>
            </a:r>
            <a:r>
              <a:rPr lang="en-US" dirty="0" err="1"/>
              <a:t>maximus</a:t>
            </a:r>
            <a:r>
              <a:rPr lang="en-US" dirty="0"/>
              <a:t> </a:t>
            </a:r>
            <a:r>
              <a:rPr lang="en-US" dirty="0" err="1"/>
              <a:t>interdum</a:t>
            </a:r>
            <a:r>
              <a:rPr lang="en-US" dirty="0"/>
              <a:t> </a:t>
            </a:r>
            <a:r>
              <a:rPr lang="en-US" dirty="0" err="1"/>
              <a:t>ultrices</a:t>
            </a:r>
            <a:r>
              <a:rPr lang="en-US" dirty="0"/>
              <a:t>. </a:t>
            </a:r>
            <a:r>
              <a:rPr lang="en-US" dirty="0" err="1"/>
              <a:t>Duis</a:t>
            </a:r>
            <a:r>
              <a:rPr lang="en-US" dirty="0"/>
              <a:t> </a:t>
            </a:r>
            <a:r>
              <a:rPr lang="en-US" dirty="0" err="1"/>
              <a:t>justo</a:t>
            </a:r>
            <a:r>
              <a:rPr lang="en-US" dirty="0"/>
              <a:t> </a:t>
            </a:r>
            <a:r>
              <a:rPr lang="en-US" dirty="0" err="1"/>
              <a:t>tortor</a:t>
            </a:r>
            <a:r>
              <a:rPr lang="en-US" dirty="0"/>
              <a:t>, </a:t>
            </a:r>
            <a:r>
              <a:rPr lang="en-US" dirty="0" err="1"/>
              <a:t>finibus</a:t>
            </a:r>
            <a:r>
              <a:rPr lang="en-US" dirty="0"/>
              <a:t> </a:t>
            </a:r>
            <a:r>
              <a:rPr lang="en-US" dirty="0" err="1"/>
              <a:t>posuere</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 </a:t>
            </a:r>
            <a:r>
              <a:rPr lang="en-US" dirty="0" err="1"/>
              <a:t>nulla</a:t>
            </a:r>
            <a:r>
              <a:rPr lang="en-US" dirty="0"/>
              <a:t> </a:t>
            </a:r>
            <a:r>
              <a:rPr lang="en-US" dirty="0" err="1"/>
              <a:t>congue</a:t>
            </a:r>
            <a:r>
              <a:rPr lang="en-US" dirty="0"/>
              <a:t> </a:t>
            </a:r>
            <a:r>
              <a:rPr lang="en-US" dirty="0" err="1"/>
              <a:t>sed</a:t>
            </a:r>
            <a:r>
              <a:rPr lang="en-US" dirty="0"/>
              <a:t> </a:t>
            </a:r>
            <a:r>
              <a:rPr lang="en-US" dirty="0" err="1"/>
              <a:t>elit</a:t>
            </a:r>
            <a:r>
              <a:rPr lang="en-US" dirty="0"/>
              <a:t> sit </a:t>
            </a:r>
            <a:r>
              <a:rPr lang="en-US" dirty="0" err="1"/>
              <a:t>amet</a:t>
            </a:r>
            <a:r>
              <a:rPr lang="en-US" dirty="0"/>
              <a:t> </a:t>
            </a:r>
            <a:r>
              <a:rPr lang="en-US" dirty="0" err="1"/>
              <a:t>efficitur</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a:t>
            </a:r>
          </a:p>
        </p:txBody>
      </p:sp>
      <p:sp>
        <p:nvSpPr>
          <p:cNvPr id="16" name="Text Placeholder 2"/>
          <p:cNvSpPr>
            <a:spLocks noGrp="1"/>
          </p:cNvSpPr>
          <p:nvPr>
            <p:ph type="body" sz="quarter" idx="19" hasCustomPrompt="1"/>
          </p:nvPr>
        </p:nvSpPr>
        <p:spPr>
          <a:xfrm>
            <a:off x="6042813" y="4593866"/>
            <a:ext cx="2413800" cy="1329871"/>
          </a:xfrm>
        </p:spPr>
        <p:txBody>
          <a:bodyPr anchor="t" anchorCtr="0"/>
          <a:lstStyle>
            <a:lvl1pPr marL="0" indent="0">
              <a:lnSpc>
                <a:spcPct val="120000"/>
              </a:lnSpc>
              <a:buNone/>
              <a:defRPr sz="1000" baseline="0"/>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Proin</a:t>
            </a:r>
            <a:r>
              <a:rPr lang="en-US" dirty="0"/>
              <a:t> </a:t>
            </a:r>
            <a:r>
              <a:rPr lang="en-US" dirty="0" err="1"/>
              <a:t>maximus</a:t>
            </a:r>
            <a:r>
              <a:rPr lang="en-US" dirty="0"/>
              <a:t> </a:t>
            </a:r>
            <a:r>
              <a:rPr lang="en-US" dirty="0" err="1"/>
              <a:t>interdum</a:t>
            </a:r>
            <a:r>
              <a:rPr lang="en-US" dirty="0"/>
              <a:t> </a:t>
            </a:r>
            <a:r>
              <a:rPr lang="en-US" dirty="0" err="1"/>
              <a:t>ultrices</a:t>
            </a:r>
            <a:r>
              <a:rPr lang="en-US" dirty="0"/>
              <a:t>. </a:t>
            </a:r>
            <a:r>
              <a:rPr lang="en-US" dirty="0" err="1"/>
              <a:t>Duis</a:t>
            </a:r>
            <a:r>
              <a:rPr lang="en-US" dirty="0"/>
              <a:t> </a:t>
            </a:r>
            <a:r>
              <a:rPr lang="en-US" dirty="0" err="1"/>
              <a:t>justo</a:t>
            </a:r>
            <a:r>
              <a:rPr lang="en-US" dirty="0"/>
              <a:t> </a:t>
            </a:r>
            <a:r>
              <a:rPr lang="en-US" dirty="0" err="1"/>
              <a:t>tortor</a:t>
            </a:r>
            <a:r>
              <a:rPr lang="en-US" dirty="0"/>
              <a:t>, </a:t>
            </a:r>
            <a:r>
              <a:rPr lang="en-US" dirty="0" err="1"/>
              <a:t>finibus</a:t>
            </a:r>
            <a:r>
              <a:rPr lang="en-US" dirty="0"/>
              <a:t> </a:t>
            </a:r>
            <a:r>
              <a:rPr lang="en-US" dirty="0" err="1"/>
              <a:t>posuere</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 </a:t>
            </a:r>
            <a:r>
              <a:rPr lang="en-US" dirty="0" err="1"/>
              <a:t>nulla</a:t>
            </a:r>
            <a:r>
              <a:rPr lang="en-US" dirty="0"/>
              <a:t> </a:t>
            </a:r>
            <a:r>
              <a:rPr lang="en-US" dirty="0" err="1"/>
              <a:t>congue</a:t>
            </a:r>
            <a:r>
              <a:rPr lang="en-US" dirty="0"/>
              <a:t> </a:t>
            </a:r>
            <a:r>
              <a:rPr lang="en-US" dirty="0" err="1"/>
              <a:t>sed</a:t>
            </a:r>
            <a:r>
              <a:rPr lang="en-US" dirty="0"/>
              <a:t> </a:t>
            </a:r>
            <a:r>
              <a:rPr lang="en-US" dirty="0" err="1"/>
              <a:t>elit</a:t>
            </a:r>
            <a:r>
              <a:rPr lang="en-US" dirty="0"/>
              <a:t> sit </a:t>
            </a:r>
            <a:r>
              <a:rPr lang="en-US" dirty="0" err="1"/>
              <a:t>amet</a:t>
            </a:r>
            <a:r>
              <a:rPr lang="en-US" dirty="0"/>
              <a:t> </a:t>
            </a:r>
            <a:r>
              <a:rPr lang="en-US" dirty="0" err="1"/>
              <a:t>efficitur</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a:t>
            </a:r>
          </a:p>
        </p:txBody>
      </p:sp>
      <p:sp>
        <p:nvSpPr>
          <p:cNvPr id="17" name="Text Placeholder 2"/>
          <p:cNvSpPr>
            <a:spLocks noGrp="1"/>
          </p:cNvSpPr>
          <p:nvPr>
            <p:ph type="body" sz="quarter" idx="20" hasCustomPrompt="1"/>
          </p:nvPr>
        </p:nvSpPr>
        <p:spPr>
          <a:xfrm>
            <a:off x="685800" y="4052580"/>
            <a:ext cx="2413800" cy="388616"/>
          </a:xfrm>
        </p:spPr>
        <p:txBody>
          <a:bodyPr anchor="b" anchorCtr="0"/>
          <a:lstStyle>
            <a:lvl1pPr marL="0" indent="0">
              <a:lnSpc>
                <a:spcPct val="90000"/>
              </a:lnSpc>
              <a:buNone/>
              <a:defRPr sz="1200" b="1">
                <a:solidFill>
                  <a:schemeClr val="accent3"/>
                </a:solidFill>
              </a:defRPr>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endParaRPr lang="en-US" dirty="0"/>
          </a:p>
          <a:p>
            <a:pPr lvl="0"/>
            <a:r>
              <a:rPr lang="en-US" dirty="0"/>
              <a:t>and a second line of text</a:t>
            </a:r>
          </a:p>
        </p:txBody>
      </p:sp>
      <p:sp>
        <p:nvSpPr>
          <p:cNvPr id="18" name="Text Placeholder 2"/>
          <p:cNvSpPr>
            <a:spLocks noGrp="1"/>
          </p:cNvSpPr>
          <p:nvPr>
            <p:ph type="body" sz="quarter" idx="21" hasCustomPrompt="1"/>
          </p:nvPr>
        </p:nvSpPr>
        <p:spPr>
          <a:xfrm>
            <a:off x="3353141" y="4052580"/>
            <a:ext cx="2413800" cy="388616"/>
          </a:xfrm>
        </p:spPr>
        <p:txBody>
          <a:bodyPr anchor="b" anchorCtr="0"/>
          <a:lstStyle>
            <a:lvl1pPr marL="0" indent="0">
              <a:lnSpc>
                <a:spcPct val="90000"/>
              </a:lnSpc>
              <a:buNone/>
              <a:defRPr sz="1200" b="1">
                <a:solidFill>
                  <a:schemeClr val="bg2"/>
                </a:solidFill>
              </a:defRPr>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endParaRPr lang="en-US" dirty="0"/>
          </a:p>
          <a:p>
            <a:pPr lvl="0"/>
            <a:r>
              <a:rPr lang="en-US" dirty="0"/>
              <a:t>and a second line of text</a:t>
            </a:r>
          </a:p>
        </p:txBody>
      </p:sp>
      <p:sp>
        <p:nvSpPr>
          <p:cNvPr id="19" name="Text Placeholder 2"/>
          <p:cNvSpPr>
            <a:spLocks noGrp="1"/>
          </p:cNvSpPr>
          <p:nvPr>
            <p:ph type="body" sz="quarter" idx="22" hasCustomPrompt="1"/>
          </p:nvPr>
        </p:nvSpPr>
        <p:spPr>
          <a:xfrm>
            <a:off x="6042814" y="4052580"/>
            <a:ext cx="2413800" cy="388616"/>
          </a:xfrm>
        </p:spPr>
        <p:txBody>
          <a:bodyPr anchor="b" anchorCtr="0"/>
          <a:lstStyle>
            <a:lvl1pPr marL="0" indent="0">
              <a:lnSpc>
                <a:spcPct val="90000"/>
              </a:lnSpc>
              <a:buNone/>
              <a:defRPr sz="1200" b="1">
                <a:solidFill>
                  <a:schemeClr val="accent4"/>
                </a:solidFill>
              </a:defRPr>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endParaRPr lang="en-US" dirty="0"/>
          </a:p>
          <a:p>
            <a:pPr lvl="0"/>
            <a:r>
              <a:rPr lang="en-US" dirty="0"/>
              <a:t>and a second line of text</a:t>
            </a:r>
          </a:p>
        </p:txBody>
      </p:sp>
      <p:sp>
        <p:nvSpPr>
          <p:cNvPr id="20" name="Title 1"/>
          <p:cNvSpPr>
            <a:spLocks noGrp="1"/>
          </p:cNvSpPr>
          <p:nvPr>
            <p:ph type="title"/>
          </p:nvPr>
        </p:nvSpPr>
        <p:spPr>
          <a:xfrm>
            <a:off x="685800" y="654242"/>
            <a:ext cx="7770812" cy="569576"/>
          </a:xfrm>
        </p:spPr>
        <p:txBody>
          <a:bodyPr/>
          <a:lstStyle/>
          <a:p>
            <a:r>
              <a:rPr lang="en-US"/>
              <a:t>Click to edit Master title style</a:t>
            </a:r>
          </a:p>
        </p:txBody>
      </p:sp>
    </p:spTree>
    <p:extLst>
      <p:ext uri="{BB962C8B-B14F-4D97-AF65-F5344CB8AC3E}">
        <p14:creationId xmlns:p14="http://schemas.microsoft.com/office/powerpoint/2010/main" val="354397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0" y="1600200"/>
            <a:ext cx="2883854" cy="4297680"/>
          </a:xfrm>
        </p:spPr>
        <p:txBody>
          <a:bodyPr anchor="ctr" anchorCtr="0"/>
          <a:lstStyle>
            <a:lvl1pPr marL="0" indent="0">
              <a:lnSpc>
                <a:spcPct val="110000"/>
              </a:lnSpc>
              <a:buFontTx/>
              <a:buNone/>
              <a:defRPr sz="1200"/>
            </a:lvl1pPr>
            <a:lvl2pPr marL="742950" indent="-285750">
              <a:lnSpc>
                <a:spcPct val="110000"/>
              </a:lnSpc>
              <a:buFont typeface="Arial"/>
              <a:buChar char="•"/>
              <a:defRPr sz="1200"/>
            </a:lvl2pPr>
            <a:lvl3pPr marL="1143000" indent="-228600">
              <a:lnSpc>
                <a:spcPct val="110000"/>
              </a:lnSpc>
              <a:buFont typeface="Arial"/>
              <a:buChar char="•"/>
              <a:defRPr sz="1200"/>
            </a:lvl3pPr>
            <a:lvl4pPr marL="1600200" indent="-228600">
              <a:lnSpc>
                <a:spcPct val="110000"/>
              </a:lnSpc>
              <a:buFont typeface="Arial"/>
              <a:buChar char="•"/>
              <a:defRPr sz="1200"/>
            </a:lvl4pPr>
            <a:lvl5pPr marL="2057400" indent="-228600">
              <a:lnSpc>
                <a:spcPct val="100000"/>
              </a:lnSpc>
              <a:spcBef>
                <a:spcPts val="600"/>
              </a:spcBef>
              <a:buFont typeface="Arial"/>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hart Placeholder 4"/>
          <p:cNvSpPr>
            <a:spLocks noGrp="1"/>
          </p:cNvSpPr>
          <p:nvPr>
            <p:ph type="chart" sz="quarter" idx="10"/>
          </p:nvPr>
        </p:nvSpPr>
        <p:spPr>
          <a:xfrm>
            <a:off x="3863192" y="1598614"/>
            <a:ext cx="4593421" cy="4298950"/>
          </a:xfrm>
        </p:spPr>
        <p:txBody>
          <a:bodyPr/>
          <a:lstStyle/>
          <a:p>
            <a:endParaRPr lang="en-US"/>
          </a:p>
        </p:txBody>
      </p:sp>
    </p:spTree>
    <p:extLst>
      <p:ext uri="{BB962C8B-B14F-4D97-AF65-F5344CB8AC3E}">
        <p14:creationId xmlns:p14="http://schemas.microsoft.com/office/powerpoint/2010/main" val="244303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685800" y="1598613"/>
            <a:ext cx="7770813" cy="4573587"/>
          </a:xfrm>
        </p:spPr>
        <p:txBody>
          <a:bodyPr/>
          <a:lstStyle>
            <a:lvl1pPr>
              <a:defRPr sz="1200"/>
            </a:lvl1pPr>
          </a:lstStyle>
          <a:p>
            <a:endParaRPr lang="en-US"/>
          </a:p>
        </p:txBody>
      </p:sp>
    </p:spTree>
    <p:extLst>
      <p:ext uri="{BB962C8B-B14F-4D97-AF65-F5344CB8AC3E}">
        <p14:creationId xmlns:p14="http://schemas.microsoft.com/office/powerpoint/2010/main" val="319378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5800" y="2561830"/>
            <a:ext cx="2514600" cy="2505634"/>
          </a:xfrm>
          <a:solidFill>
            <a:schemeClr val="accent1"/>
          </a:solidFill>
        </p:spPr>
        <p:txBody>
          <a:bodyPr lIns="91440" tIns="91440" rIns="91440" bIns="91440">
            <a:normAutofit/>
          </a:bodyPr>
          <a:lstStyle>
            <a:lvl1pPr marL="0" indent="0">
              <a:buNone/>
              <a:defRPr sz="1200">
                <a:solidFill>
                  <a:srgbClr val="FFFFFF"/>
                </a:solidFill>
              </a:defRPr>
            </a:lvl1pPr>
            <a:lvl2pPr marL="457200" indent="0">
              <a:buNone/>
              <a:defRPr sz="1200">
                <a:solidFill>
                  <a:srgbClr val="FFFFFF"/>
                </a:solidFill>
              </a:defRPr>
            </a:lvl2pPr>
            <a:lvl3pPr marL="914400" indent="0">
              <a:buNone/>
              <a:defRPr sz="1200">
                <a:solidFill>
                  <a:srgbClr val="FFFFFF"/>
                </a:solidFill>
              </a:defRPr>
            </a:lvl3pPr>
            <a:lvl4pPr marL="1371600" indent="0">
              <a:buNone/>
              <a:defRPr sz="1200">
                <a:solidFill>
                  <a:srgbClr val="FFFFFF"/>
                </a:solidFill>
              </a:defRPr>
            </a:lvl4pPr>
            <a:lvl5pPr marL="1828800" indent="0">
              <a:buNone/>
              <a:defRPr sz="12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1"/>
          </p:nvPr>
        </p:nvSpPr>
        <p:spPr>
          <a:xfrm>
            <a:off x="3314700" y="2561830"/>
            <a:ext cx="2514600" cy="2505634"/>
          </a:xfrm>
          <a:solidFill>
            <a:schemeClr val="accent2"/>
          </a:solidFill>
        </p:spPr>
        <p:txBody>
          <a:bodyPr lIns="91440" tIns="91440" rIns="91440" bIns="91440">
            <a:normAutofit/>
          </a:bodyPr>
          <a:lstStyle>
            <a:lvl1pPr marL="0" indent="0">
              <a:buNone/>
              <a:defRPr sz="1200">
                <a:solidFill>
                  <a:srgbClr val="FFFFFF"/>
                </a:solidFill>
              </a:defRPr>
            </a:lvl1pPr>
            <a:lvl2pPr marL="457200" indent="0">
              <a:buNone/>
              <a:defRPr sz="1200">
                <a:solidFill>
                  <a:srgbClr val="FFFFFF"/>
                </a:solidFill>
              </a:defRPr>
            </a:lvl2pPr>
            <a:lvl3pPr marL="914400" indent="0">
              <a:buNone/>
              <a:defRPr sz="1200">
                <a:solidFill>
                  <a:srgbClr val="FFFFFF"/>
                </a:solidFill>
              </a:defRPr>
            </a:lvl3pPr>
            <a:lvl4pPr marL="1371600" indent="0">
              <a:buNone/>
              <a:defRPr sz="1200">
                <a:solidFill>
                  <a:srgbClr val="FFFFFF"/>
                </a:solidFill>
              </a:defRPr>
            </a:lvl4pPr>
            <a:lvl5pPr marL="1828800" indent="0">
              <a:buNone/>
              <a:defRPr sz="12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2"/>
          </p:nvPr>
        </p:nvSpPr>
        <p:spPr>
          <a:xfrm>
            <a:off x="5942012" y="2561830"/>
            <a:ext cx="2514600" cy="2505634"/>
          </a:xfrm>
          <a:solidFill>
            <a:schemeClr val="accent3"/>
          </a:solidFill>
        </p:spPr>
        <p:txBody>
          <a:bodyPr lIns="91440" tIns="91440" rIns="91440" bIns="91440">
            <a:normAutofit/>
          </a:bodyPr>
          <a:lstStyle>
            <a:lvl1pPr marL="0" indent="0">
              <a:buNone/>
              <a:defRPr sz="1200">
                <a:solidFill>
                  <a:srgbClr val="FFFFFF"/>
                </a:solidFill>
              </a:defRPr>
            </a:lvl1pPr>
            <a:lvl2pPr marL="457200" indent="0">
              <a:buNone/>
              <a:defRPr sz="1200">
                <a:solidFill>
                  <a:srgbClr val="FFFFFF"/>
                </a:solidFill>
              </a:defRPr>
            </a:lvl2pPr>
            <a:lvl3pPr marL="914400" indent="0">
              <a:buNone/>
              <a:defRPr sz="1200">
                <a:solidFill>
                  <a:srgbClr val="FFFFFF"/>
                </a:solidFill>
              </a:defRPr>
            </a:lvl3pPr>
            <a:lvl4pPr marL="1371600" indent="0">
              <a:buNone/>
              <a:defRPr sz="1200">
                <a:solidFill>
                  <a:srgbClr val="FFFFFF"/>
                </a:solidFill>
              </a:defRPr>
            </a:lvl4pPr>
            <a:lvl5pPr marL="1828800" indent="0">
              <a:buNone/>
              <a:defRPr sz="12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470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2001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Header (Purp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286000"/>
            <a:ext cx="7770813" cy="2124076"/>
          </a:xfrm>
          <a:prstGeom prst="rect">
            <a:avLst/>
          </a:prstGeom>
        </p:spPr>
        <p:txBody>
          <a:bodyPr lIns="0" tIns="0" rIns="0" bIns="0" anchor="ctr" anchorCtr="0">
            <a:noAutofit/>
          </a:bodyPr>
          <a:lstStyle>
            <a:lvl1pPr algn="l">
              <a:defRPr sz="3200" b="1" cap="none">
                <a:solidFill>
                  <a:srgbClr val="FFFFFF"/>
                </a:solidFill>
                <a:latin typeface="HelveticaRounded LT Std Bd" pitchFamily="34" charset="0"/>
                <a:cs typeface="Arial"/>
              </a:defRPr>
            </a:lvl1pPr>
          </a:lstStyle>
          <a:p>
            <a:r>
              <a:rPr lang="en-US" dirty="0"/>
              <a:t>Section Divider</a:t>
            </a:r>
          </a:p>
        </p:txBody>
      </p:sp>
    </p:spTree>
    <p:extLst>
      <p:ext uri="{BB962C8B-B14F-4D97-AF65-F5344CB8AC3E}">
        <p14:creationId xmlns:p14="http://schemas.microsoft.com/office/powerpoint/2010/main" val="424048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799" y="1598613"/>
            <a:ext cx="5120640" cy="4297680"/>
          </a:xfrm>
          <a:prstGeom prst="rect">
            <a:avLst/>
          </a:prstGeom>
        </p:spPr>
        <p:txBody>
          <a:bodyPr vert="horz" lIns="0" tIns="0" rIns="0" bIns="0" rtlCol="0" anchor="ctr"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Box 7"/>
          <p:cNvSpPr txBox="1"/>
          <p:nvPr userDrawn="1"/>
        </p:nvSpPr>
        <p:spPr>
          <a:xfrm>
            <a:off x="685800" y="6453362"/>
            <a:ext cx="217192" cy="184666"/>
          </a:xfrm>
          <a:prstGeom prst="rect">
            <a:avLst/>
          </a:prstGeom>
          <a:noFill/>
        </p:spPr>
        <p:txBody>
          <a:bodyPr wrap="square" lIns="0" tIns="0" rIns="0" bIns="0" rtlCol="0" anchor="b" anchorCtr="0">
            <a:noAutofit/>
          </a:bodyPr>
          <a:lstStyle/>
          <a:p>
            <a:pPr algn="l"/>
            <a:fld id="{C39667B5-561E-8C41-B70A-DA82A9DEC827}" type="slidenum">
              <a:rPr lang="en-US" sz="800" smtClean="0">
                <a:solidFill>
                  <a:srgbClr val="0095C8"/>
                </a:solidFill>
                <a:latin typeface="Arial"/>
                <a:cs typeface="Arial"/>
              </a:rPr>
              <a:pPr algn="l"/>
              <a:t>‹#›</a:t>
            </a:fld>
            <a:endParaRPr lang="en-US" sz="800" dirty="0">
              <a:solidFill>
                <a:srgbClr val="0095C8"/>
              </a:solidFill>
              <a:latin typeface="Arial"/>
              <a:cs typeface="Arial"/>
            </a:endParaRPr>
          </a:p>
        </p:txBody>
      </p:sp>
      <p:sp>
        <p:nvSpPr>
          <p:cNvPr id="4" name="Rectangle 3"/>
          <p:cNvSpPr/>
          <p:nvPr userDrawn="1"/>
        </p:nvSpPr>
        <p:spPr>
          <a:xfrm>
            <a:off x="0" y="0"/>
            <a:ext cx="9144000" cy="617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654242"/>
            <a:ext cx="7770812" cy="569576"/>
          </a:xfrm>
          <a:prstGeom prst="rect">
            <a:avLst/>
          </a:prstGeom>
        </p:spPr>
        <p:txBody>
          <a:bodyPr vert="horz" lIns="0" tIns="0" rIns="0" bIns="0" rtlCol="0" anchor="b" anchorCtr="0">
            <a:noAutofit/>
          </a:bodyPr>
          <a:lstStyle/>
          <a:p>
            <a:r>
              <a:rPr lang="en-US" dirty="0"/>
              <a:t>Click to edit Master title style</a:t>
            </a:r>
          </a:p>
        </p:txBody>
      </p:sp>
      <p:pic>
        <p:nvPicPr>
          <p:cNvPr id="5" name="Picture 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064375" y="6436726"/>
            <a:ext cx="1565275" cy="257577"/>
          </a:xfrm>
          <a:prstGeom prst="rect">
            <a:avLst/>
          </a:prstGeom>
        </p:spPr>
      </p:pic>
    </p:spTree>
    <p:extLst>
      <p:ext uri="{BB962C8B-B14F-4D97-AF65-F5344CB8AC3E}">
        <p14:creationId xmlns:p14="http://schemas.microsoft.com/office/powerpoint/2010/main" val="350846447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4" r:id="rId3"/>
    <p:sldLayoutId id="2147483655" r:id="rId4"/>
    <p:sldLayoutId id="2147483667" r:id="rId5"/>
    <p:sldLayoutId id="2147483668" r:id="rId6"/>
    <p:sldLayoutId id="2147483669" r:id="rId7"/>
    <p:sldLayoutId id="2147483654" r:id="rId8"/>
    <p:sldLayoutId id="2147483673" r:id="rId9"/>
  </p:sldLayoutIdLst>
  <p:hf sldNum="0" hdr="0" ftr="0" dt="0"/>
  <p:txStyles>
    <p:titleStyle>
      <a:lvl1pPr algn="l" defTabSz="457200" rtl="0" eaLnBrk="1" latinLnBrk="0" hangingPunct="1">
        <a:spcBef>
          <a:spcPct val="0"/>
        </a:spcBef>
        <a:buNone/>
        <a:defRPr sz="2600" b="1" kern="1200" cap="none" spc="0" normalizeH="0" baseline="0">
          <a:solidFill>
            <a:schemeClr val="bg2"/>
          </a:solidFill>
          <a:latin typeface="HelveticaRounded LT Std Bd" pitchFamily="34" charset="0"/>
          <a:ea typeface="+mj-ea"/>
          <a:cs typeface="Arial"/>
        </a:defRPr>
      </a:lvl1pPr>
    </p:titleStyle>
    <p:bodyStyle>
      <a:lvl1pPr marL="342900" indent="-342900" algn="l" defTabSz="457200" rtl="0" eaLnBrk="1" latinLnBrk="0" hangingPunct="1">
        <a:lnSpc>
          <a:spcPct val="110000"/>
        </a:lnSpc>
        <a:spcBef>
          <a:spcPts val="600"/>
        </a:spcBef>
        <a:buFont typeface="Arial"/>
        <a:buChar char="•"/>
        <a:defRPr sz="1400" kern="1200">
          <a:solidFill>
            <a:schemeClr val="tx1"/>
          </a:solidFill>
          <a:latin typeface="HelveticaNeueLT Std Lt" pitchFamily="34" charset="0"/>
          <a:ea typeface="+mn-ea"/>
          <a:cs typeface="Arial"/>
        </a:defRPr>
      </a:lvl1pPr>
      <a:lvl2pPr marL="742950" indent="-285750" algn="l" defTabSz="457200" rtl="0" eaLnBrk="1" latinLnBrk="0" hangingPunct="1">
        <a:lnSpc>
          <a:spcPct val="110000"/>
        </a:lnSpc>
        <a:spcBef>
          <a:spcPts val="600"/>
        </a:spcBef>
        <a:buFont typeface="Arial"/>
        <a:buChar char="•"/>
        <a:defRPr sz="1400" kern="1200">
          <a:solidFill>
            <a:schemeClr val="tx1"/>
          </a:solidFill>
          <a:latin typeface="HelveticaNeueLT Std Lt" pitchFamily="34" charset="0"/>
          <a:ea typeface="+mn-ea"/>
          <a:cs typeface="Arial"/>
        </a:defRPr>
      </a:lvl2pPr>
      <a:lvl3pPr marL="1143000" indent="-228600" algn="l" defTabSz="457200" rtl="0" eaLnBrk="1" latinLnBrk="0" hangingPunct="1">
        <a:lnSpc>
          <a:spcPct val="110000"/>
        </a:lnSpc>
        <a:spcBef>
          <a:spcPts val="600"/>
        </a:spcBef>
        <a:buFont typeface="Arial"/>
        <a:buChar char="•"/>
        <a:defRPr sz="1400" kern="1200">
          <a:solidFill>
            <a:schemeClr val="tx1"/>
          </a:solidFill>
          <a:latin typeface="HelveticaNeueLT Std Lt" pitchFamily="34" charset="0"/>
          <a:ea typeface="+mn-ea"/>
          <a:cs typeface="Arial"/>
        </a:defRPr>
      </a:lvl3pPr>
      <a:lvl4pPr marL="1600200" indent="-228600" algn="l" defTabSz="457200" rtl="0" eaLnBrk="1" latinLnBrk="0" hangingPunct="1">
        <a:lnSpc>
          <a:spcPct val="110000"/>
        </a:lnSpc>
        <a:spcBef>
          <a:spcPts val="600"/>
        </a:spcBef>
        <a:buFont typeface="Arial"/>
        <a:buChar char="•"/>
        <a:defRPr sz="1400" kern="1200">
          <a:solidFill>
            <a:schemeClr val="tx1"/>
          </a:solidFill>
          <a:latin typeface="HelveticaNeueLT Std Lt" pitchFamily="34" charset="0"/>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4185" userDrawn="1">
          <p15:clr>
            <a:srgbClr val="F26B43"/>
          </p15:clr>
        </p15:guide>
        <p15:guide id="2" pos="53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685800" y="2286001"/>
            <a:ext cx="7770813" cy="2124076"/>
          </a:xfrm>
          <a:prstGeom prst="rect">
            <a:avLst/>
          </a:prstGeom>
        </p:spPr>
        <p:txBody>
          <a:bodyPr vert="horz" lIns="0" tIns="0" rIns="0" bIns="0" rtlCol="0" anchor="ctr" anchorCtr="0">
            <a:noAutofit/>
          </a:bodyPr>
          <a:lstStyle/>
          <a:p>
            <a:pPr lvl="0"/>
            <a:r>
              <a:rPr lang="en-US" dirty="0"/>
              <a:t>Title</a:t>
            </a:r>
          </a:p>
          <a:p>
            <a:pPr lvl="1"/>
            <a:r>
              <a:rPr lang="en-US" dirty="0"/>
              <a:t>Subhead</a:t>
            </a:r>
          </a:p>
        </p:txBody>
      </p:sp>
    </p:spTree>
    <p:extLst>
      <p:ext uri="{BB962C8B-B14F-4D97-AF65-F5344CB8AC3E}">
        <p14:creationId xmlns:p14="http://schemas.microsoft.com/office/powerpoint/2010/main" val="3622892364"/>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0" r:id="rId3"/>
    <p:sldLayoutId id="2147483671" r:id="rId4"/>
    <p:sldLayoutId id="2147483674" r:id="rId5"/>
    <p:sldLayoutId id="2147483675" r:id="rId6"/>
    <p:sldLayoutId id="2147483676" r:id="rId7"/>
    <p:sldLayoutId id="2147483677" r:id="rId8"/>
  </p:sldLayoutIdLst>
  <p:txStyles>
    <p:titleStyle>
      <a:lvl1pPr algn="l" defTabSz="457200" rtl="0" eaLnBrk="1" latinLnBrk="0" hangingPunct="1">
        <a:spcBef>
          <a:spcPct val="0"/>
        </a:spcBef>
        <a:buNone/>
        <a:defRPr sz="2400" b="1" kern="1200">
          <a:solidFill>
            <a:srgbClr val="0095C8"/>
          </a:solidFill>
          <a:latin typeface="+mj-lt"/>
          <a:ea typeface="+mj-ea"/>
          <a:cs typeface="+mj-cs"/>
        </a:defRPr>
      </a:lvl1pPr>
    </p:titleStyle>
    <p:bodyStyle>
      <a:lvl1pPr marL="0" indent="0" algn="l" defTabSz="457200" rtl="0" eaLnBrk="1" latinLnBrk="0" hangingPunct="1">
        <a:lnSpc>
          <a:spcPct val="80000"/>
        </a:lnSpc>
        <a:spcBef>
          <a:spcPts val="0"/>
        </a:spcBef>
        <a:buFont typeface="Arial"/>
        <a:buNone/>
        <a:defRPr sz="3200" b="1" kern="1200" spc="0">
          <a:solidFill>
            <a:srgbClr val="FFFFFF"/>
          </a:solidFill>
          <a:latin typeface="HelveticaRounded LT Std Bd" pitchFamily="34" charset="0"/>
          <a:ea typeface="+mn-ea"/>
          <a:cs typeface="+mn-cs"/>
        </a:defRPr>
      </a:lvl1pPr>
      <a:lvl2pPr marL="0" indent="0" algn="l" defTabSz="457200" rtl="0" eaLnBrk="1" latinLnBrk="0" hangingPunct="1">
        <a:spcBef>
          <a:spcPts val="1200"/>
        </a:spcBef>
        <a:buFont typeface="Arial"/>
        <a:buNone/>
        <a:defRPr sz="1600" kern="1200" spc="0">
          <a:solidFill>
            <a:srgbClr val="FFFFFF"/>
          </a:solidFill>
          <a:latin typeface="HelveticaNeueLT Std Lt" pitchFamily="34" charset="0"/>
          <a:ea typeface="+mn-ea"/>
          <a:cs typeface="+mn-cs"/>
        </a:defRPr>
      </a:lvl2pPr>
      <a:lvl3pPr marL="914400" indent="0" algn="l" defTabSz="457200" rtl="0" eaLnBrk="1" latinLnBrk="0" hangingPunct="1">
        <a:spcBef>
          <a:spcPct val="20000"/>
        </a:spcBef>
        <a:buFont typeface="Arial"/>
        <a:buNone/>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28.png"/><Relationship Id="rId5" Type="http://schemas.openxmlformats.org/officeDocument/2006/relationships/diagramQuickStyle" Target="../diagrams/quickStyle1.xml"/><Relationship Id="rId10" Type="http://schemas.openxmlformats.org/officeDocument/2006/relationships/image" Target="../media/image27.png"/><Relationship Id="rId4" Type="http://schemas.openxmlformats.org/officeDocument/2006/relationships/diagramLayout" Target="../diagrams/layout1.xml"/><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1"/>
        <p:cNvGrpSpPr/>
        <p:nvPr/>
      </p:nvGrpSpPr>
      <p:grpSpPr>
        <a:xfrm>
          <a:off x="0" y="0"/>
          <a:ext cx="0" cy="0"/>
          <a:chOff x="0" y="0"/>
          <a:chExt cx="0" cy="0"/>
        </a:xfrm>
      </p:grpSpPr>
      <p:sp>
        <p:nvSpPr>
          <p:cNvPr id="232" name="Google Shape;232;p49"/>
          <p:cNvSpPr/>
          <p:nvPr/>
        </p:nvSpPr>
        <p:spPr>
          <a:xfrm>
            <a:off x="0" y="0"/>
            <a:ext cx="9185950" cy="3851925"/>
          </a:xfrm>
          <a:prstGeom prst="rect">
            <a:avLst/>
          </a:prstGeom>
          <a:solidFill>
            <a:srgbClr val="C9DAF8">
              <a:alpha val="55310"/>
            </a:srgbClr>
          </a:solidFill>
          <a:ln>
            <a:noFill/>
          </a:ln>
        </p:spPr>
        <p:txBody>
          <a:bodyPr spcFirstLastPara="1" wrap="square" lIns="91425" tIns="91425" rIns="91425" bIns="91425" anchor="ctr" anchorCtr="0">
            <a:noAutofit/>
          </a:bodyPr>
          <a:lstStyle/>
          <a:p>
            <a:endParaRPr/>
          </a:p>
        </p:txBody>
      </p:sp>
      <p:sp>
        <p:nvSpPr>
          <p:cNvPr id="233" name="Google Shape;233;p49"/>
          <p:cNvSpPr/>
          <p:nvPr/>
        </p:nvSpPr>
        <p:spPr>
          <a:xfrm>
            <a:off x="0" y="3442749"/>
            <a:ext cx="9144000" cy="399300"/>
          </a:xfrm>
          <a:prstGeom prst="rect">
            <a:avLst/>
          </a:prstGeom>
          <a:solidFill>
            <a:srgbClr val="4EAAB1"/>
          </a:solidFill>
          <a:ln>
            <a:noFill/>
          </a:ln>
        </p:spPr>
        <p:txBody>
          <a:bodyPr spcFirstLastPara="1" wrap="square" lIns="91425" tIns="91425" rIns="91425" bIns="91425" anchor="ctr" anchorCtr="0">
            <a:noAutofit/>
          </a:bodyPr>
          <a:lstStyle/>
          <a:p>
            <a:endParaRPr/>
          </a:p>
        </p:txBody>
      </p:sp>
      <p:pic>
        <p:nvPicPr>
          <p:cNvPr id="234" name="Google Shape;234;p49" descr="G:\YMHT Lab SMJT\A - LAB COMMUNICATIONS\Lab Logo w Text.png"/>
          <p:cNvPicPr preferRelativeResize="0"/>
          <p:nvPr/>
        </p:nvPicPr>
        <p:blipFill rotWithShape="1">
          <a:blip r:embed="rId3">
            <a:alphaModFix/>
          </a:blip>
          <a:srcRect/>
          <a:stretch/>
        </p:blipFill>
        <p:spPr>
          <a:xfrm>
            <a:off x="6597524" y="5581923"/>
            <a:ext cx="2347251" cy="821900"/>
          </a:xfrm>
          <a:prstGeom prst="rect">
            <a:avLst/>
          </a:prstGeom>
          <a:noFill/>
          <a:ln>
            <a:noFill/>
          </a:ln>
        </p:spPr>
      </p:pic>
      <p:sp>
        <p:nvSpPr>
          <p:cNvPr id="235" name="Google Shape;235;p49"/>
          <p:cNvSpPr txBox="1"/>
          <p:nvPr/>
        </p:nvSpPr>
        <p:spPr>
          <a:xfrm>
            <a:off x="168524" y="2512251"/>
            <a:ext cx="9055800" cy="1254900"/>
          </a:xfrm>
          <a:prstGeom prst="rect">
            <a:avLst/>
          </a:prstGeom>
          <a:noFill/>
          <a:ln>
            <a:noFill/>
          </a:ln>
        </p:spPr>
        <p:txBody>
          <a:bodyPr spcFirstLastPara="1" wrap="square" lIns="91425" tIns="91425" rIns="91425" bIns="91425" anchor="ctr" anchorCtr="0">
            <a:noAutofit/>
          </a:bodyPr>
          <a:lstStyle/>
          <a:p>
            <a:r>
              <a:rPr lang="en" sz="2400" b="1" dirty="0">
                <a:solidFill>
                  <a:srgbClr val="438086"/>
                </a:solidFill>
                <a:latin typeface="Montserrat"/>
                <a:ea typeface="Montserrat"/>
                <a:cs typeface="Montserrat"/>
                <a:sym typeface="Montserrat"/>
              </a:rPr>
              <a:t>Welcome to the Webinar on</a:t>
            </a:r>
            <a:r>
              <a:rPr lang="en" sz="2400" b="1" dirty="0">
                <a:latin typeface="Montserrat"/>
                <a:ea typeface="Montserrat"/>
                <a:cs typeface="Montserrat"/>
                <a:sym typeface="Montserrat"/>
              </a:rPr>
              <a:t/>
            </a:r>
            <a:br>
              <a:rPr lang="en" sz="2400" b="1" dirty="0">
                <a:latin typeface="Montserrat"/>
                <a:ea typeface="Montserrat"/>
                <a:cs typeface="Montserrat"/>
                <a:sym typeface="Montserrat"/>
              </a:rPr>
            </a:br>
            <a:r>
              <a:rPr lang="en" sz="2400" b="1" dirty="0">
                <a:latin typeface="Montserrat"/>
                <a:ea typeface="Montserrat"/>
                <a:cs typeface="Montserrat"/>
                <a:sym typeface="Montserrat"/>
              </a:rPr>
              <a:t>Online Communication and Counselling with Youth</a:t>
            </a:r>
            <a:endParaRPr sz="2400" b="1" dirty="0">
              <a:latin typeface="Montserrat"/>
              <a:ea typeface="Montserrat"/>
              <a:cs typeface="Montserrat"/>
              <a:sym typeface="Montserrat"/>
            </a:endParaRPr>
          </a:p>
          <a:p>
            <a:pPr algn="r"/>
            <a:endParaRPr sz="2400" dirty="0">
              <a:solidFill>
                <a:srgbClr val="FFFFFF"/>
              </a:solidFill>
            </a:endParaRPr>
          </a:p>
        </p:txBody>
      </p:sp>
      <p:sp>
        <p:nvSpPr>
          <p:cNvPr id="236" name="Google Shape;236;p49"/>
          <p:cNvSpPr txBox="1"/>
          <p:nvPr/>
        </p:nvSpPr>
        <p:spPr>
          <a:xfrm>
            <a:off x="6986675" y="3851925"/>
            <a:ext cx="1958100" cy="399300"/>
          </a:xfrm>
          <a:prstGeom prst="rect">
            <a:avLst/>
          </a:prstGeom>
          <a:noFill/>
          <a:ln>
            <a:noFill/>
          </a:ln>
        </p:spPr>
        <p:txBody>
          <a:bodyPr spcFirstLastPara="1" wrap="square" lIns="91425" tIns="91425" rIns="91425" bIns="91425" anchor="t" anchorCtr="0">
            <a:noAutofit/>
          </a:bodyPr>
          <a:lstStyle/>
          <a:p>
            <a:pPr algn="r">
              <a:buClr>
                <a:schemeClr val="dk1"/>
              </a:buClr>
              <a:buSzPts val="1100"/>
            </a:pPr>
            <a:r>
              <a:rPr lang="en" sz="1200" dirty="0">
                <a:latin typeface="Montserrat ExtraBold"/>
                <a:ea typeface="Open Sans"/>
                <a:cs typeface="Open Sans"/>
                <a:sym typeface="Open Sans"/>
              </a:rPr>
              <a:t>     March 12th, 2020</a:t>
            </a:r>
            <a:endParaRPr sz="1200" dirty="0">
              <a:latin typeface="Montserrat ExtraBold"/>
              <a:ea typeface="Open Sans"/>
              <a:cs typeface="Open Sans"/>
              <a:sym typeface="Open Sans"/>
            </a:endParaRPr>
          </a:p>
          <a:p>
            <a:endParaRPr sz="1200" dirty="0">
              <a:latin typeface="Open Sans"/>
              <a:ea typeface="Open Sans"/>
              <a:cs typeface="Open Sans"/>
              <a:sym typeface="Open Sans"/>
            </a:endParaRPr>
          </a:p>
        </p:txBody>
      </p:sp>
      <p:sp>
        <p:nvSpPr>
          <p:cNvPr id="237" name="Google Shape;237;p49"/>
          <p:cNvSpPr txBox="1"/>
          <p:nvPr/>
        </p:nvSpPr>
        <p:spPr>
          <a:xfrm>
            <a:off x="407325" y="3359650"/>
            <a:ext cx="8542200" cy="565500"/>
          </a:xfrm>
          <a:prstGeom prst="rect">
            <a:avLst/>
          </a:prstGeom>
          <a:noFill/>
          <a:ln>
            <a:noFill/>
          </a:ln>
        </p:spPr>
        <p:txBody>
          <a:bodyPr spcFirstLastPara="1" wrap="square" lIns="91425" tIns="91425" rIns="91425" bIns="91425" anchor="t" anchorCtr="0">
            <a:noAutofit/>
          </a:bodyPr>
          <a:lstStyle/>
          <a:p>
            <a:pPr algn="r">
              <a:lnSpc>
                <a:spcPct val="115000"/>
              </a:lnSpc>
              <a:buClr>
                <a:schemeClr val="dk1"/>
              </a:buClr>
              <a:buSzPts val="1100"/>
            </a:pPr>
            <a:r>
              <a:rPr lang="en" sz="2400" i="1" dirty="0">
                <a:solidFill>
                  <a:srgbClr val="FFFFFF"/>
                </a:solidFill>
                <a:latin typeface="Montserrat ExtraBold"/>
                <a:ea typeface="Open Sans"/>
                <a:cs typeface="Open Sans"/>
                <a:sym typeface="Open Sans"/>
              </a:rPr>
              <a:t>Presenter:</a:t>
            </a:r>
            <a:r>
              <a:rPr lang="en" sz="2400" b="1" i="1" dirty="0">
                <a:solidFill>
                  <a:srgbClr val="FFFFFF"/>
                </a:solidFill>
                <a:latin typeface="Montserrat ExtraBold"/>
                <a:ea typeface="Open Sans"/>
                <a:cs typeface="Open Sans"/>
                <a:sym typeface="Open Sans"/>
              </a:rPr>
              <a:t> </a:t>
            </a:r>
            <a:r>
              <a:rPr lang="en" sz="2400" b="1" dirty="0">
                <a:solidFill>
                  <a:srgbClr val="FFFFFF"/>
                </a:solidFill>
                <a:latin typeface="Montserrat ExtraBold"/>
                <a:ea typeface="Open Sans"/>
                <a:cs typeface="Open Sans"/>
                <a:sym typeface="Open Sans"/>
              </a:rPr>
              <a:t>Gayle Browne </a:t>
            </a:r>
            <a:r>
              <a:rPr lang="en" sz="2400" dirty="0">
                <a:solidFill>
                  <a:srgbClr val="FFFFFF"/>
                </a:solidFill>
                <a:latin typeface="Montserrat ExtraBold"/>
                <a:ea typeface="Open Sans"/>
                <a:cs typeface="Open Sans"/>
                <a:sym typeface="Open Sans"/>
              </a:rPr>
              <a:t>| </a:t>
            </a:r>
            <a:r>
              <a:rPr lang="en" sz="2400" i="1" dirty="0">
                <a:solidFill>
                  <a:srgbClr val="FFFFFF"/>
                </a:solidFill>
                <a:latin typeface="Montserrat ExtraBold"/>
                <a:ea typeface="Open Sans"/>
                <a:cs typeface="Open Sans"/>
                <a:sym typeface="Open Sans"/>
              </a:rPr>
              <a:t>Moderator:</a:t>
            </a:r>
            <a:r>
              <a:rPr lang="en" sz="2400" b="1" i="1" dirty="0">
                <a:solidFill>
                  <a:srgbClr val="FFFFFF"/>
                </a:solidFill>
                <a:latin typeface="Montserrat ExtraBold"/>
                <a:ea typeface="Open Sans"/>
                <a:cs typeface="Open Sans"/>
                <a:sym typeface="Open Sans"/>
              </a:rPr>
              <a:t> </a:t>
            </a:r>
            <a:r>
              <a:rPr lang="en" sz="2400" b="1" dirty="0">
                <a:solidFill>
                  <a:srgbClr val="FFFFFF"/>
                </a:solidFill>
                <a:latin typeface="Montserrat ExtraBold"/>
                <a:ea typeface="Open Sans"/>
                <a:cs typeface="Open Sans"/>
                <a:sym typeface="Open Sans"/>
              </a:rPr>
              <a:t>Shalini Lal</a:t>
            </a:r>
            <a:endParaRPr dirty="0">
              <a:latin typeface="Montserrat ExtraBold"/>
            </a:endParaRPr>
          </a:p>
        </p:txBody>
      </p:sp>
      <p:pic>
        <p:nvPicPr>
          <p:cNvPr id="238" name="Google Shape;238;p49"/>
          <p:cNvPicPr preferRelativeResize="0"/>
          <p:nvPr/>
        </p:nvPicPr>
        <p:blipFill rotWithShape="1">
          <a:blip r:embed="rId4">
            <a:alphaModFix/>
          </a:blip>
          <a:srcRect t="31270" b="29879"/>
          <a:stretch/>
        </p:blipFill>
        <p:spPr>
          <a:xfrm>
            <a:off x="3206276" y="414273"/>
            <a:ext cx="3388896" cy="740576"/>
          </a:xfrm>
          <a:prstGeom prst="rect">
            <a:avLst/>
          </a:prstGeom>
          <a:noFill/>
          <a:ln>
            <a:noFill/>
          </a:ln>
        </p:spPr>
      </p:pic>
      <p:pic>
        <p:nvPicPr>
          <p:cNvPr id="239" name="Google Shape;239;p49"/>
          <p:cNvPicPr preferRelativeResize="0"/>
          <p:nvPr/>
        </p:nvPicPr>
        <p:blipFill>
          <a:blip r:embed="rId5">
            <a:alphaModFix/>
          </a:blip>
          <a:stretch>
            <a:fillRect/>
          </a:stretch>
        </p:blipFill>
        <p:spPr>
          <a:xfrm>
            <a:off x="7163000" y="336702"/>
            <a:ext cx="1781775" cy="821911"/>
          </a:xfrm>
          <a:prstGeom prst="rect">
            <a:avLst/>
          </a:prstGeom>
          <a:noFill/>
          <a:ln>
            <a:noFill/>
          </a:ln>
        </p:spPr>
      </p:pic>
      <p:pic>
        <p:nvPicPr>
          <p:cNvPr id="240" name="Google Shape;240;p49"/>
          <p:cNvPicPr preferRelativeResize="0"/>
          <p:nvPr/>
        </p:nvPicPr>
        <p:blipFill>
          <a:blip r:embed="rId6">
            <a:alphaModFix/>
          </a:blip>
          <a:stretch>
            <a:fillRect/>
          </a:stretch>
        </p:blipFill>
        <p:spPr>
          <a:xfrm>
            <a:off x="401474" y="336702"/>
            <a:ext cx="2532604" cy="959325"/>
          </a:xfrm>
          <a:prstGeom prst="rect">
            <a:avLst/>
          </a:prstGeom>
          <a:noFill/>
          <a:ln>
            <a:noFill/>
          </a:ln>
        </p:spPr>
      </p:pic>
      <p:pic>
        <p:nvPicPr>
          <p:cNvPr id="241" name="Google Shape;241;p49"/>
          <p:cNvPicPr preferRelativeResize="0"/>
          <p:nvPr/>
        </p:nvPicPr>
        <p:blipFill>
          <a:blip r:embed="rId7">
            <a:alphaModFix/>
          </a:blip>
          <a:stretch>
            <a:fillRect/>
          </a:stretch>
        </p:blipFill>
        <p:spPr>
          <a:xfrm>
            <a:off x="3381848" y="5445773"/>
            <a:ext cx="2129388" cy="984851"/>
          </a:xfrm>
          <a:prstGeom prst="rect">
            <a:avLst/>
          </a:prstGeom>
          <a:noFill/>
          <a:ln>
            <a:noFill/>
          </a:ln>
        </p:spPr>
      </p:pic>
      <p:pic>
        <p:nvPicPr>
          <p:cNvPr id="242" name="Google Shape;242;p49"/>
          <p:cNvPicPr preferRelativeResize="0"/>
          <p:nvPr/>
        </p:nvPicPr>
        <p:blipFill>
          <a:blip r:embed="rId8">
            <a:alphaModFix/>
          </a:blip>
          <a:stretch>
            <a:fillRect/>
          </a:stretch>
        </p:blipFill>
        <p:spPr>
          <a:xfrm>
            <a:off x="258826" y="5175723"/>
            <a:ext cx="1909261" cy="1228106"/>
          </a:xfrm>
          <a:prstGeom prst="rect">
            <a:avLst/>
          </a:prstGeom>
          <a:noFill/>
          <a:ln>
            <a:noFill/>
          </a:ln>
        </p:spPr>
      </p:pic>
    </p:spTree>
    <p:extLst>
      <p:ext uri="{BB962C8B-B14F-4D97-AF65-F5344CB8AC3E}">
        <p14:creationId xmlns:p14="http://schemas.microsoft.com/office/powerpoint/2010/main" val="2904481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Beginnings</a:t>
            </a:r>
          </a:p>
        </p:txBody>
      </p:sp>
    </p:spTree>
    <p:extLst>
      <p:ext uri="{BB962C8B-B14F-4D97-AF65-F5344CB8AC3E}">
        <p14:creationId xmlns:p14="http://schemas.microsoft.com/office/powerpoint/2010/main" val="368626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4313"/>
            <a:ext cx="7770812" cy="569576"/>
          </a:xfrm>
        </p:spPr>
        <p:txBody>
          <a:bodyPr/>
          <a:lstStyle/>
          <a:p>
            <a:r>
              <a:rPr lang="en-CA" dirty="0"/>
              <a:t>Information Gathering</a:t>
            </a:r>
          </a:p>
        </p:txBody>
      </p:sp>
      <p:graphicFrame>
        <p:nvGraphicFramePr>
          <p:cNvPr id="4" name="Content Placeholder 3"/>
          <p:cNvGraphicFramePr>
            <a:graphicFrameLocks noGrp="1"/>
          </p:cNvGraphicFramePr>
          <p:nvPr>
            <p:ph sz="half" idx="10"/>
            <p:extLst>
              <p:ext uri="{D42A27DB-BD31-4B8C-83A1-F6EECF244321}">
                <p14:modId xmlns:p14="http://schemas.microsoft.com/office/powerpoint/2010/main" val="3464106791"/>
              </p:ext>
            </p:extLst>
          </p:nvPr>
        </p:nvGraphicFramePr>
        <p:xfrm>
          <a:off x="407505" y="1561381"/>
          <a:ext cx="8378686" cy="5038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4113" y="2469873"/>
            <a:ext cx="612000" cy="612000"/>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03235" y="2479813"/>
            <a:ext cx="612000" cy="612000"/>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77543">
            <a:off x="2695382" y="4186330"/>
            <a:ext cx="756000" cy="756000"/>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738397">
            <a:off x="4273835" y="5555973"/>
            <a:ext cx="759349" cy="759349"/>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4756593">
            <a:off x="5714687" y="4185041"/>
            <a:ext cx="756000" cy="756000"/>
          </a:xfrm>
          <a:prstGeom prst="rect">
            <a:avLst/>
          </a:prstGeom>
        </p:spPr>
      </p:pic>
    </p:spTree>
    <p:extLst>
      <p:ext uri="{BB962C8B-B14F-4D97-AF65-F5344CB8AC3E}">
        <p14:creationId xmlns:p14="http://schemas.microsoft.com/office/powerpoint/2010/main" val="171478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382" y="286493"/>
            <a:ext cx="7770812" cy="569576"/>
          </a:xfrm>
        </p:spPr>
        <p:txBody>
          <a:bodyPr/>
          <a:lstStyle/>
          <a:p>
            <a:r>
              <a:rPr lang="en-CA" dirty="0"/>
              <a:t>Attention/Attentiveness</a:t>
            </a:r>
          </a:p>
        </p:txBody>
      </p:sp>
      <p:sp>
        <p:nvSpPr>
          <p:cNvPr id="3" name="Content Placeholder 2"/>
          <p:cNvSpPr>
            <a:spLocks noGrp="1"/>
          </p:cNvSpPr>
          <p:nvPr>
            <p:ph sz="half" idx="10"/>
          </p:nvPr>
        </p:nvSpPr>
        <p:spPr>
          <a:xfrm>
            <a:off x="427382" y="856069"/>
            <a:ext cx="4750905" cy="5664001"/>
          </a:xfrm>
        </p:spPr>
        <p:txBody>
          <a:bodyPr/>
          <a:lstStyle/>
          <a:p>
            <a:pPr>
              <a:lnSpc>
                <a:spcPct val="120000"/>
              </a:lnSpc>
              <a:spcAft>
                <a:spcPts val="600"/>
              </a:spcAft>
            </a:pPr>
            <a:r>
              <a:rPr lang="en-CA" sz="1600" dirty="0">
                <a:latin typeface="HelveticaNeueLT Std Lt"/>
                <a:ea typeface="Verdana" charset="0"/>
                <a:cs typeface="Verdana" charset="0"/>
              </a:rPr>
              <a:t>Attentiveness is the state of being awake, alert, and actively paying attention</a:t>
            </a:r>
          </a:p>
          <a:p>
            <a:pPr lvl="1">
              <a:lnSpc>
                <a:spcPct val="120000"/>
              </a:lnSpc>
              <a:spcAft>
                <a:spcPts val="600"/>
              </a:spcAft>
            </a:pPr>
            <a:r>
              <a:rPr lang="en-CA" sz="1600" dirty="0">
                <a:latin typeface="HelveticaNeueLT Std Lt"/>
                <a:ea typeface="Verdana" charset="0"/>
                <a:cs typeface="Verdana" charset="0"/>
              </a:rPr>
              <a:t>It is observing not just what clients say, but how they say it.</a:t>
            </a:r>
            <a:endParaRPr lang="en-CA" sz="1600" dirty="0">
              <a:solidFill>
                <a:schemeClr val="accent2">
                  <a:lumMod val="75000"/>
                </a:schemeClr>
              </a:solidFill>
              <a:latin typeface="HelveticaNeueLT Std Lt"/>
              <a:ea typeface="Verdana" charset="0"/>
              <a:cs typeface="Verdana" charset="0"/>
            </a:endParaRPr>
          </a:p>
          <a:p>
            <a:pPr lvl="0">
              <a:lnSpc>
                <a:spcPct val="120000"/>
              </a:lnSpc>
              <a:spcAft>
                <a:spcPts val="600"/>
              </a:spcAft>
            </a:pPr>
            <a:r>
              <a:rPr lang="en-CA" sz="1600" b="1" dirty="0">
                <a:solidFill>
                  <a:srgbClr val="0070C0"/>
                </a:solidFill>
                <a:latin typeface="HelveticaNeueLT Std Lt"/>
                <a:ea typeface="Verdana" charset="0"/>
                <a:cs typeface="Verdana" charset="0"/>
              </a:rPr>
              <a:t>What are some elements we can be attentive to during an online session?</a:t>
            </a:r>
            <a:endParaRPr lang="en-CA" sz="1600" dirty="0">
              <a:latin typeface="HelveticaNeueLT Std Lt"/>
              <a:ea typeface="Verdana" charset="0"/>
              <a:cs typeface="Verdana" charset="0"/>
            </a:endParaRPr>
          </a:p>
          <a:p>
            <a:pPr>
              <a:lnSpc>
                <a:spcPct val="120000"/>
              </a:lnSpc>
              <a:spcAft>
                <a:spcPts val="600"/>
              </a:spcAft>
            </a:pPr>
            <a:r>
              <a:rPr lang="en-CA" sz="1600" dirty="0">
                <a:latin typeface="HelveticaNeueLT Std Lt"/>
                <a:ea typeface="Verdana" charset="0"/>
                <a:cs typeface="Verdana" charset="0"/>
              </a:rPr>
              <a:t>spelling, capitalization, punctuation, vocabulary, username, gender, cultural identity, language skills, mood, emoticons, maturity…</a:t>
            </a:r>
          </a:p>
          <a:p>
            <a:pPr lvl="0" algn="just">
              <a:lnSpc>
                <a:spcPct val="120000"/>
              </a:lnSpc>
              <a:spcAft>
                <a:spcPts val="600"/>
              </a:spcAft>
            </a:pPr>
            <a:r>
              <a:rPr lang="en-CA" sz="1600" dirty="0">
                <a:latin typeface="HelveticaNeueLT Std Lt"/>
                <a:ea typeface="Verdana" charset="0"/>
                <a:cs typeface="Verdana" charset="0"/>
              </a:rPr>
              <a:t>During an online session, it can be easy for clients (and counsellors) to become distracted…</a:t>
            </a:r>
          </a:p>
          <a:p>
            <a:pPr lvl="0" algn="just">
              <a:lnSpc>
                <a:spcPct val="120000"/>
              </a:lnSpc>
              <a:spcAft>
                <a:spcPts val="600"/>
              </a:spcAft>
            </a:pPr>
            <a:r>
              <a:rPr lang="en-CA" sz="1600" b="1" dirty="0">
                <a:solidFill>
                  <a:schemeClr val="accent2">
                    <a:lumMod val="75000"/>
                  </a:schemeClr>
                </a:solidFill>
                <a:latin typeface="HelveticaNeueLT Std Lt"/>
                <a:ea typeface="Verdana" charset="0"/>
                <a:cs typeface="Verdana" charset="0"/>
              </a:rPr>
              <a:t>How do we encourage clients to remain attentive during a session?</a:t>
            </a:r>
          </a:p>
          <a:p>
            <a:pPr lvl="0" algn="just">
              <a:lnSpc>
                <a:spcPct val="120000"/>
              </a:lnSpc>
              <a:spcAft>
                <a:spcPts val="600"/>
              </a:spcAft>
            </a:pPr>
            <a:r>
              <a:rPr lang="en-CA" sz="1600" b="1" dirty="0">
                <a:solidFill>
                  <a:schemeClr val="accent2">
                    <a:lumMod val="75000"/>
                  </a:schemeClr>
                </a:solidFill>
                <a:latin typeface="HelveticaNeueLT Std Lt"/>
                <a:ea typeface="Verdana" charset="0"/>
                <a:cs typeface="Verdana" charset="0"/>
              </a:rPr>
              <a:t>How do we remain attentive?</a:t>
            </a:r>
          </a:p>
        </p:txBody>
      </p:sp>
      <p:sp>
        <p:nvSpPr>
          <p:cNvPr id="4" name="Rectangle 3"/>
          <p:cNvSpPr/>
          <p:nvPr/>
        </p:nvSpPr>
        <p:spPr>
          <a:xfrm>
            <a:off x="6351105" y="5084082"/>
            <a:ext cx="1649896" cy="369332"/>
          </a:xfrm>
          <a:prstGeom prst="rect">
            <a:avLst/>
          </a:prstGeom>
          <a:solidFill>
            <a:schemeClr val="bg1"/>
          </a:solidFill>
        </p:spPr>
        <p:txBody>
          <a:bodyPr wrap="square">
            <a:spAutoFit/>
          </a:bodyPr>
          <a:lstStyle/>
          <a:p>
            <a:r>
              <a:rPr lang="en-CA" i="1" dirty="0">
                <a:solidFill>
                  <a:srgbClr val="000000"/>
                </a:solidFill>
                <a:latin typeface="Times New Roman" panose="02020603050405020304" pitchFamily="18" charset="0"/>
                <a:cs typeface="Times New Roman" panose="02020603050405020304" pitchFamily="18" charset="0"/>
              </a:rPr>
              <a:t>©</a:t>
            </a:r>
            <a:r>
              <a:rPr lang="en-CA" sz="1600" i="1" dirty="0">
                <a:solidFill>
                  <a:srgbClr val="000000"/>
                </a:solidFill>
                <a:latin typeface="Times New Roman" panose="02020603050405020304" pitchFamily="18" charset="0"/>
                <a:cs typeface="Times New Roman" panose="02020603050405020304" pitchFamily="18" charset="0"/>
              </a:rPr>
              <a:t> </a:t>
            </a:r>
            <a:r>
              <a:rPr lang="en-CA" sz="1400" i="1" dirty="0">
                <a:solidFill>
                  <a:srgbClr val="000000"/>
                </a:solidFill>
                <a:latin typeface="Open Sans"/>
              </a:rPr>
              <a:t>Claud Li, 2019</a:t>
            </a:r>
            <a:endParaRPr lang="en-CA" sz="1400" dirty="0"/>
          </a:p>
        </p:txBody>
      </p:sp>
      <p:pic>
        <p:nvPicPr>
          <p:cNvPr id="5" name="Picture 4"/>
          <p:cNvPicPr>
            <a:picLocks noChangeAspect="1"/>
          </p:cNvPicPr>
          <p:nvPr/>
        </p:nvPicPr>
        <p:blipFill>
          <a:blip r:embed="rId3"/>
          <a:stretch>
            <a:fillRect/>
          </a:stretch>
        </p:blipFill>
        <p:spPr>
          <a:xfrm>
            <a:off x="5477910" y="1995708"/>
            <a:ext cx="3218829" cy="2996841"/>
          </a:xfrm>
          <a:prstGeom prst="rect">
            <a:avLst/>
          </a:prstGeom>
        </p:spPr>
      </p:pic>
    </p:spTree>
    <p:extLst>
      <p:ext uri="{BB962C8B-B14F-4D97-AF65-F5344CB8AC3E}">
        <p14:creationId xmlns:p14="http://schemas.microsoft.com/office/powerpoint/2010/main" val="609567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495216"/>
            <a:ext cx="7770812" cy="569576"/>
          </a:xfrm>
        </p:spPr>
        <p:txBody>
          <a:bodyPr/>
          <a:lstStyle/>
          <a:p>
            <a:r>
              <a:rPr lang="en-CA" dirty="0"/>
              <a:t>Lack of Contextual Clues</a:t>
            </a:r>
          </a:p>
        </p:txBody>
      </p:sp>
      <p:sp>
        <p:nvSpPr>
          <p:cNvPr id="3" name="Content Placeholder 2"/>
          <p:cNvSpPr>
            <a:spLocks noGrp="1"/>
          </p:cNvSpPr>
          <p:nvPr>
            <p:ph sz="half" idx="10"/>
          </p:nvPr>
        </p:nvSpPr>
        <p:spPr>
          <a:xfrm>
            <a:off x="685800" y="1192696"/>
            <a:ext cx="7770812" cy="4705184"/>
          </a:xfrm>
        </p:spPr>
        <p:txBody>
          <a:bodyPr/>
          <a:lstStyle/>
          <a:p>
            <a:r>
              <a:rPr lang="en-CA" sz="1800" dirty="0"/>
              <a:t>It can be helpful to deliberately inquire about things that may inform the situation, such as identity considerations.</a:t>
            </a:r>
          </a:p>
          <a:p>
            <a:endParaRPr lang="en-CA" sz="1800" dirty="0"/>
          </a:p>
          <a:p>
            <a:r>
              <a:rPr lang="en-CA" sz="1800" dirty="0"/>
              <a:t>Online counselling forces us to be more curious and ask more questions – this can often help the client gain deeper insight.</a:t>
            </a:r>
          </a:p>
          <a:p>
            <a:endParaRPr lang="en-CA" sz="1800" dirty="0"/>
          </a:p>
          <a:p>
            <a:pPr>
              <a:lnSpc>
                <a:spcPct val="115000"/>
              </a:lnSpc>
              <a:spcAft>
                <a:spcPts val="750"/>
              </a:spcAft>
            </a:pPr>
            <a:endParaRPr lang="en-CA" sz="1800" dirty="0"/>
          </a:p>
          <a:p>
            <a:pPr>
              <a:lnSpc>
                <a:spcPct val="115000"/>
              </a:lnSpc>
              <a:spcAft>
                <a:spcPts val="750"/>
              </a:spcAft>
            </a:pPr>
            <a:endParaRPr lang="en-CA" sz="1800" dirty="0"/>
          </a:p>
          <a:p>
            <a:pPr>
              <a:lnSpc>
                <a:spcPct val="115000"/>
              </a:lnSpc>
              <a:spcAft>
                <a:spcPts val="750"/>
              </a:spcAft>
            </a:pPr>
            <a:endParaRPr lang="en-CA" sz="1800" dirty="0"/>
          </a:p>
          <a:p>
            <a:pPr>
              <a:lnSpc>
                <a:spcPct val="115000"/>
              </a:lnSpc>
              <a:spcAft>
                <a:spcPts val="750"/>
              </a:spcAft>
            </a:pPr>
            <a:endParaRPr lang="en-CA" dirty="0"/>
          </a:p>
        </p:txBody>
      </p:sp>
      <p:sp>
        <p:nvSpPr>
          <p:cNvPr id="4" name="Oval Callout 3"/>
          <p:cNvSpPr/>
          <p:nvPr/>
        </p:nvSpPr>
        <p:spPr>
          <a:xfrm>
            <a:off x="685800" y="3640666"/>
            <a:ext cx="4174067" cy="2633595"/>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15000"/>
              </a:lnSpc>
              <a:spcAft>
                <a:spcPts val="750"/>
              </a:spcAft>
            </a:pPr>
            <a:r>
              <a:rPr lang="en-CA" dirty="0">
                <a:ea typeface="Calibri" panose="020F0502020204030204" pitchFamily="34" charset="0"/>
                <a:cs typeface="Calibri" panose="020F0502020204030204" pitchFamily="34" charset="0"/>
              </a:rPr>
              <a:t>I wonder… is there </a:t>
            </a:r>
            <a:r>
              <a:rPr lang="en-CA" u="sng" dirty="0">
                <a:ea typeface="Calibri" panose="020F0502020204030204" pitchFamily="34" charset="0"/>
                <a:cs typeface="Calibri" panose="020F0502020204030204" pitchFamily="34" charset="0"/>
              </a:rPr>
              <a:t>anything else</a:t>
            </a:r>
            <a:r>
              <a:rPr lang="en-CA" dirty="0">
                <a:ea typeface="Calibri" panose="020F0502020204030204" pitchFamily="34" charset="0"/>
                <a:cs typeface="Calibri" panose="020F0502020204030204" pitchFamily="34" charset="0"/>
              </a:rPr>
              <a:t> you think would be helpful for me to know about you, or your family, that is influencing this problem?</a:t>
            </a:r>
          </a:p>
        </p:txBody>
      </p:sp>
      <p:sp>
        <p:nvSpPr>
          <p:cNvPr id="5" name="Rounded Rectangular Callout 4"/>
          <p:cNvSpPr/>
          <p:nvPr/>
        </p:nvSpPr>
        <p:spPr>
          <a:xfrm>
            <a:off x="5147732" y="3640666"/>
            <a:ext cx="3308879" cy="2257213"/>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15000"/>
              </a:lnSpc>
              <a:spcAft>
                <a:spcPts val="750"/>
              </a:spcAft>
            </a:pPr>
            <a:r>
              <a:rPr lang="en-CA" dirty="0">
                <a:ea typeface="Calibri" panose="020F0502020204030204" pitchFamily="34" charset="0"/>
                <a:cs typeface="Calibri" panose="020F0502020204030204" pitchFamily="34" charset="0"/>
              </a:rPr>
              <a:t>Hmm… A lot of times, our parents’ experiences or values can influence how they respond to a mental health problem.  Do you think this is an issue in your situation?</a:t>
            </a:r>
          </a:p>
        </p:txBody>
      </p:sp>
    </p:spTree>
    <p:extLst>
      <p:ext uri="{BB962C8B-B14F-4D97-AF65-F5344CB8AC3E}">
        <p14:creationId xmlns:p14="http://schemas.microsoft.com/office/powerpoint/2010/main" val="76276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287" y="477212"/>
            <a:ext cx="7770812" cy="569576"/>
          </a:xfrm>
        </p:spPr>
        <p:txBody>
          <a:bodyPr/>
          <a:lstStyle/>
          <a:p>
            <a:r>
              <a:rPr lang="en-CA" dirty="0"/>
              <a:t>Curious Questions we can ask…</a:t>
            </a:r>
          </a:p>
        </p:txBody>
      </p:sp>
      <p:sp>
        <p:nvSpPr>
          <p:cNvPr id="3" name="Content Placeholder 2"/>
          <p:cNvSpPr>
            <a:spLocks noGrp="1"/>
          </p:cNvSpPr>
          <p:nvPr>
            <p:ph sz="half" idx="10"/>
          </p:nvPr>
        </p:nvSpPr>
        <p:spPr>
          <a:xfrm>
            <a:off x="685800" y="1600200"/>
            <a:ext cx="584200" cy="414867"/>
          </a:xfrm>
        </p:spPr>
        <p:txBody>
          <a:bodyPr/>
          <a:lstStyle/>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p:txBody>
      </p:sp>
      <p:sp>
        <p:nvSpPr>
          <p:cNvPr id="4" name="Rounded Rectangular Callout 3"/>
          <p:cNvSpPr/>
          <p:nvPr/>
        </p:nvSpPr>
        <p:spPr>
          <a:xfrm>
            <a:off x="880533" y="1778000"/>
            <a:ext cx="2997200" cy="1930400"/>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CA" sz="1400" dirty="0">
                <a:latin typeface="HelveticaNeueLT Std Lt"/>
              </a:rPr>
              <a:t>I want to be careful not to make assumptions about you as we talk about relationships.  Is there anything you want me to know about how you identify that might influence this issue?</a:t>
            </a:r>
          </a:p>
        </p:txBody>
      </p:sp>
      <p:sp>
        <p:nvSpPr>
          <p:cNvPr id="6" name="Oval Callout 5"/>
          <p:cNvSpPr/>
          <p:nvPr/>
        </p:nvSpPr>
        <p:spPr>
          <a:xfrm>
            <a:off x="4131734" y="1778000"/>
            <a:ext cx="4324878" cy="1811867"/>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sz="1400" dirty="0">
                <a:latin typeface="HelveticaNeueLT Std Lt"/>
              </a:rPr>
              <a:t>If you had the chance to describe yourself to a person who wanted to truly understand you, how would you describe yourself?</a:t>
            </a:r>
          </a:p>
        </p:txBody>
      </p:sp>
      <p:sp>
        <p:nvSpPr>
          <p:cNvPr id="7" name="Rounded Rectangular Callout 6"/>
          <p:cNvSpPr/>
          <p:nvPr/>
        </p:nvSpPr>
        <p:spPr>
          <a:xfrm>
            <a:off x="5164667" y="4047068"/>
            <a:ext cx="3605211" cy="1710266"/>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CA" sz="1400" dirty="0">
                <a:latin typeface="HelveticaNeueLT Std Lt"/>
              </a:rPr>
              <a:t>I’m curious if you think there is anything else I should know about this situation and the people involved that might help me to understand?</a:t>
            </a:r>
          </a:p>
        </p:txBody>
      </p:sp>
      <p:sp>
        <p:nvSpPr>
          <p:cNvPr id="8" name="Oval Callout 7"/>
          <p:cNvSpPr/>
          <p:nvPr/>
        </p:nvSpPr>
        <p:spPr>
          <a:xfrm>
            <a:off x="685801" y="4047067"/>
            <a:ext cx="4165600" cy="1850813"/>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CA" sz="1400" dirty="0">
                <a:latin typeface="HelveticaNeueLT Std Lt"/>
              </a:rPr>
              <a:t>Tell me more about your family… is there anything you would like  me to know about your relationships or what happens at home that would help me understand what’s going on?</a:t>
            </a:r>
          </a:p>
        </p:txBody>
      </p:sp>
    </p:spTree>
    <p:extLst>
      <p:ext uri="{BB962C8B-B14F-4D97-AF65-F5344CB8AC3E}">
        <p14:creationId xmlns:p14="http://schemas.microsoft.com/office/powerpoint/2010/main" val="259663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Language</a:t>
            </a:r>
          </a:p>
        </p:txBody>
      </p:sp>
    </p:spTree>
    <p:extLst>
      <p:ext uri="{BB962C8B-B14F-4D97-AF65-F5344CB8AC3E}">
        <p14:creationId xmlns:p14="http://schemas.microsoft.com/office/powerpoint/2010/main" val="3033040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5520"/>
            <a:ext cx="7770812" cy="569576"/>
          </a:xfrm>
        </p:spPr>
        <p:txBody>
          <a:bodyPr/>
          <a:lstStyle/>
          <a:p>
            <a:r>
              <a:rPr lang="en-CA" dirty="0"/>
              <a:t>Ambiguous Tone</a:t>
            </a:r>
          </a:p>
        </p:txBody>
      </p:sp>
      <p:sp>
        <p:nvSpPr>
          <p:cNvPr id="3" name="Content Placeholder 2"/>
          <p:cNvSpPr>
            <a:spLocks noGrp="1"/>
          </p:cNvSpPr>
          <p:nvPr>
            <p:ph sz="half" idx="10"/>
          </p:nvPr>
        </p:nvSpPr>
        <p:spPr>
          <a:xfrm>
            <a:off x="685800" y="1600200"/>
            <a:ext cx="4119880" cy="4902200"/>
          </a:xfrm>
        </p:spPr>
        <p:txBody>
          <a:bodyPr/>
          <a:lstStyle/>
          <a:p>
            <a:r>
              <a:rPr lang="en-CA" sz="1800" dirty="0"/>
              <a:t>One of the ways that we live in our own transference is when we project tone onto a seemingly neutral statement. </a:t>
            </a:r>
          </a:p>
          <a:p>
            <a:endParaRPr lang="en-CA" sz="1800" dirty="0"/>
          </a:p>
          <a:p>
            <a:r>
              <a:rPr lang="en-CA" sz="1800" dirty="0"/>
              <a:t>Our clients are often in an emotional and vulnerable place, and much more likely to project negatively onto our statements.</a:t>
            </a:r>
          </a:p>
          <a:p>
            <a:endParaRPr lang="en-CA" sz="1800" dirty="0"/>
          </a:p>
          <a:p>
            <a:endParaRPr lang="en-CA" dirty="0"/>
          </a:p>
        </p:txBody>
      </p:sp>
      <p:pic>
        <p:nvPicPr>
          <p:cNvPr id="4100" name="Picture 4" descr="assorted-color stone in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4692" y="1879520"/>
            <a:ext cx="3179200" cy="40590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28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369454"/>
            <a:ext cx="7770812" cy="569576"/>
          </a:xfrm>
        </p:spPr>
        <p:txBody>
          <a:bodyPr/>
          <a:lstStyle/>
          <a:p>
            <a:r>
              <a:rPr lang="en-CA" dirty="0"/>
              <a:t>Ambiguous Tone</a:t>
            </a:r>
          </a:p>
        </p:txBody>
      </p:sp>
      <p:sp>
        <p:nvSpPr>
          <p:cNvPr id="3" name="Content Placeholder 2"/>
          <p:cNvSpPr>
            <a:spLocks noGrp="1"/>
          </p:cNvSpPr>
          <p:nvPr>
            <p:ph sz="half" idx="10"/>
          </p:nvPr>
        </p:nvSpPr>
        <p:spPr>
          <a:xfrm>
            <a:off x="660400" y="1600200"/>
            <a:ext cx="7770812" cy="4490634"/>
          </a:xfrm>
        </p:spPr>
        <p:txBody>
          <a:bodyPr/>
          <a:lstStyle/>
          <a:p>
            <a:r>
              <a:rPr lang="en-CA" sz="1800" dirty="0"/>
              <a:t>How would you read the following statements:</a:t>
            </a:r>
          </a:p>
          <a:p>
            <a:endParaRPr lang="en-CA" sz="1800" dirty="0"/>
          </a:p>
          <a:p>
            <a:r>
              <a:rPr lang="en-CA" sz="1800" b="1" dirty="0"/>
              <a:t>I really like your outfit. Where did you get it?</a:t>
            </a:r>
          </a:p>
          <a:p>
            <a:r>
              <a:rPr lang="en-CA" sz="1800" b="1" dirty="0"/>
              <a:t>I want to do my homework later.</a:t>
            </a:r>
          </a:p>
          <a:p>
            <a:r>
              <a:rPr lang="en-CA" sz="1800" b="1" dirty="0"/>
              <a:t>We want take out for dinner.</a:t>
            </a:r>
          </a:p>
          <a:p>
            <a:r>
              <a:rPr lang="en-CA" sz="1800" b="1" dirty="0"/>
              <a:t>I can’t believe you did that.</a:t>
            </a:r>
          </a:p>
          <a:p>
            <a:endParaRPr lang="en-CA" sz="1800" dirty="0"/>
          </a:p>
          <a:p>
            <a:r>
              <a:rPr lang="en-CA" sz="1800" dirty="0"/>
              <a:t>Those statements are </a:t>
            </a:r>
            <a:r>
              <a:rPr lang="en-CA" sz="1800" b="1" dirty="0">
                <a:solidFill>
                  <a:schemeClr val="accent3">
                    <a:lumMod val="75000"/>
                  </a:schemeClr>
                </a:solidFill>
              </a:rPr>
              <a:t>neutral</a:t>
            </a:r>
            <a:r>
              <a:rPr lang="en-CA" sz="1800" dirty="0"/>
              <a:t>, but could all be read as:</a:t>
            </a:r>
          </a:p>
          <a:p>
            <a:pPr lvl="1"/>
            <a:r>
              <a:rPr lang="en-CA" sz="1800" b="1" dirty="0">
                <a:solidFill>
                  <a:srgbClr val="00B050"/>
                </a:solidFill>
              </a:rPr>
              <a:t>positive</a:t>
            </a:r>
            <a:r>
              <a:rPr lang="en-CA" sz="1800" dirty="0"/>
              <a:t>, </a:t>
            </a:r>
            <a:r>
              <a:rPr lang="en-CA" sz="1800" b="1" dirty="0">
                <a:solidFill>
                  <a:schemeClr val="accent3">
                    <a:lumMod val="75000"/>
                  </a:schemeClr>
                </a:solidFill>
              </a:rPr>
              <a:t>neutral</a:t>
            </a:r>
            <a:r>
              <a:rPr lang="en-CA" sz="1800" b="1" dirty="0"/>
              <a:t>,</a:t>
            </a:r>
            <a:r>
              <a:rPr lang="en-CA" sz="1800" dirty="0"/>
              <a:t> or </a:t>
            </a:r>
            <a:r>
              <a:rPr lang="en-CA" sz="1800" b="1" dirty="0">
                <a:solidFill>
                  <a:schemeClr val="accent6"/>
                </a:solidFill>
              </a:rPr>
              <a:t>negative</a:t>
            </a:r>
            <a:r>
              <a:rPr lang="en-CA" sz="1800" dirty="0"/>
              <a:t>.</a:t>
            </a:r>
          </a:p>
          <a:p>
            <a:endParaRPr lang="en-CA" sz="1800" dirty="0"/>
          </a:p>
          <a:p>
            <a:r>
              <a:rPr lang="en-CA" sz="1800" dirty="0"/>
              <a:t>It is easy to put a meaning to different statements, depending on current emotions or past experiences.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12225">
            <a:off x="6452599" y="1801175"/>
            <a:ext cx="1440000" cy="1440000"/>
          </a:xfrm>
          <a:prstGeom prst="rect">
            <a:avLst/>
          </a:prstGeom>
        </p:spPr>
      </p:pic>
    </p:spTree>
    <p:extLst>
      <p:ext uri="{BB962C8B-B14F-4D97-AF65-F5344CB8AC3E}">
        <p14:creationId xmlns:p14="http://schemas.microsoft.com/office/powerpoint/2010/main" val="67305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wipe(down)">
                                      <p:cBhvr>
                                        <p:cTn id="13" dur="1000"/>
                                        <p:tgtEl>
                                          <p:spTgt spid="3">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wipe(down)">
                                      <p:cBhvr>
                                        <p:cTn id="18" dur="580">
                                          <p:stCondLst>
                                            <p:cond delay="0"/>
                                          </p:stCondLst>
                                        </p:cTn>
                                        <p:tgtEl>
                                          <p:spTgt spid="3">
                                            <p:txEl>
                                              <p:pRg st="10" end="10"/>
                                            </p:txEl>
                                          </p:spTgt>
                                        </p:tgtEl>
                                      </p:cBhvr>
                                    </p:animEffect>
                                    <p:anim calcmode="lin" valueType="num">
                                      <p:cBhvr>
                                        <p:cTn id="19"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10" end="10"/>
                                            </p:txEl>
                                          </p:spTgt>
                                        </p:tgtEl>
                                      </p:cBhvr>
                                      <p:to x="100000" y="60000"/>
                                    </p:animScale>
                                    <p:animScale>
                                      <p:cBhvr>
                                        <p:cTn id="25" dur="166" decel="50000">
                                          <p:stCondLst>
                                            <p:cond delay="676"/>
                                          </p:stCondLst>
                                        </p:cTn>
                                        <p:tgtEl>
                                          <p:spTgt spid="3">
                                            <p:txEl>
                                              <p:pRg st="10" end="10"/>
                                            </p:txEl>
                                          </p:spTgt>
                                        </p:tgtEl>
                                      </p:cBhvr>
                                      <p:to x="100000" y="100000"/>
                                    </p:animScale>
                                    <p:animScale>
                                      <p:cBhvr>
                                        <p:cTn id="26" dur="26">
                                          <p:stCondLst>
                                            <p:cond delay="1312"/>
                                          </p:stCondLst>
                                        </p:cTn>
                                        <p:tgtEl>
                                          <p:spTgt spid="3">
                                            <p:txEl>
                                              <p:pRg st="10" end="10"/>
                                            </p:txEl>
                                          </p:spTgt>
                                        </p:tgtEl>
                                      </p:cBhvr>
                                      <p:to x="100000" y="80000"/>
                                    </p:animScale>
                                    <p:animScale>
                                      <p:cBhvr>
                                        <p:cTn id="27" dur="166" decel="50000">
                                          <p:stCondLst>
                                            <p:cond delay="1338"/>
                                          </p:stCondLst>
                                        </p:cTn>
                                        <p:tgtEl>
                                          <p:spTgt spid="3">
                                            <p:txEl>
                                              <p:pRg st="10" end="10"/>
                                            </p:txEl>
                                          </p:spTgt>
                                        </p:tgtEl>
                                      </p:cBhvr>
                                      <p:to x="100000" y="100000"/>
                                    </p:animScale>
                                    <p:animScale>
                                      <p:cBhvr>
                                        <p:cTn id="28" dur="26">
                                          <p:stCondLst>
                                            <p:cond delay="1642"/>
                                          </p:stCondLst>
                                        </p:cTn>
                                        <p:tgtEl>
                                          <p:spTgt spid="3">
                                            <p:txEl>
                                              <p:pRg st="10" end="10"/>
                                            </p:txEl>
                                          </p:spTgt>
                                        </p:tgtEl>
                                      </p:cBhvr>
                                      <p:to x="100000" y="90000"/>
                                    </p:animScale>
                                    <p:animScale>
                                      <p:cBhvr>
                                        <p:cTn id="29" dur="166" decel="50000">
                                          <p:stCondLst>
                                            <p:cond delay="1668"/>
                                          </p:stCondLst>
                                        </p:cTn>
                                        <p:tgtEl>
                                          <p:spTgt spid="3">
                                            <p:txEl>
                                              <p:pRg st="10" end="10"/>
                                            </p:txEl>
                                          </p:spTgt>
                                        </p:tgtEl>
                                      </p:cBhvr>
                                      <p:to x="100000" y="100000"/>
                                    </p:animScale>
                                    <p:animScale>
                                      <p:cBhvr>
                                        <p:cTn id="30" dur="26">
                                          <p:stCondLst>
                                            <p:cond delay="1808"/>
                                          </p:stCondLst>
                                        </p:cTn>
                                        <p:tgtEl>
                                          <p:spTgt spid="3">
                                            <p:txEl>
                                              <p:pRg st="10" end="10"/>
                                            </p:txEl>
                                          </p:spTgt>
                                        </p:tgtEl>
                                      </p:cBhvr>
                                      <p:to x="100000" y="95000"/>
                                    </p:animScale>
                                    <p:animScale>
                                      <p:cBhvr>
                                        <p:cTn id="31"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9454"/>
            <a:ext cx="7770812" cy="569576"/>
          </a:xfrm>
        </p:spPr>
        <p:txBody>
          <a:bodyPr/>
          <a:lstStyle/>
          <a:p>
            <a:r>
              <a:rPr lang="en-CA" dirty="0"/>
              <a:t>How do we Clarify Tone?</a:t>
            </a:r>
          </a:p>
        </p:txBody>
      </p:sp>
      <p:sp>
        <p:nvSpPr>
          <p:cNvPr id="3" name="Content Placeholder 2"/>
          <p:cNvSpPr>
            <a:spLocks noGrp="1"/>
          </p:cNvSpPr>
          <p:nvPr>
            <p:ph sz="half" idx="10"/>
          </p:nvPr>
        </p:nvSpPr>
        <p:spPr>
          <a:xfrm>
            <a:off x="685800" y="1809290"/>
            <a:ext cx="7770812" cy="3816257"/>
          </a:xfrm>
        </p:spPr>
        <p:txBody>
          <a:bodyPr/>
          <a:lstStyle/>
          <a:p>
            <a:endParaRPr lang="en-CA" sz="1800" dirty="0"/>
          </a:p>
          <a:p>
            <a:pPr marL="285750" indent="-285750">
              <a:buFont typeface="Arial" panose="020B0604020202020204" pitchFamily="34" charset="0"/>
              <a:buChar char="•"/>
            </a:pPr>
            <a:r>
              <a:rPr lang="en-CA" sz="1800" dirty="0"/>
              <a:t>Be transparent about why you are asking certain questions (ex risk assessment)</a:t>
            </a:r>
          </a:p>
          <a:p>
            <a:pPr marL="285750" indent="-285750">
              <a:buFont typeface="Arial" panose="020B0604020202020204" pitchFamily="34" charset="0"/>
              <a:buChar char="•"/>
            </a:pPr>
            <a:r>
              <a:rPr lang="en-CA" sz="1800" dirty="0"/>
              <a:t>Remain curious, ask about things we don’t understand</a:t>
            </a:r>
          </a:p>
          <a:p>
            <a:pPr marL="285750" indent="-285750">
              <a:buFont typeface="Arial" panose="020B0604020202020204" pitchFamily="34" charset="0"/>
              <a:buChar char="•"/>
            </a:pPr>
            <a:r>
              <a:rPr lang="en-CA" sz="1800" dirty="0"/>
              <a:t>Use emotional bracketing [I know it sounds strange, but we will talk about this more later]</a:t>
            </a:r>
          </a:p>
          <a:p>
            <a:pPr marL="285750" indent="-285750">
              <a:buFont typeface="Arial" panose="020B0604020202020204" pitchFamily="34" charset="0"/>
              <a:buChar char="•"/>
            </a:pPr>
            <a:r>
              <a:rPr lang="en-CA" sz="1800" dirty="0"/>
              <a:t>Check your work- reread what you’ve written before pressing enter</a:t>
            </a:r>
          </a:p>
          <a:p>
            <a:pPr marL="285750" indent="-285750">
              <a:buFont typeface="Arial" panose="020B0604020202020204" pitchFamily="34" charset="0"/>
              <a:buChar char="•"/>
            </a:pPr>
            <a:r>
              <a:rPr lang="en-CA" sz="1800" dirty="0"/>
              <a:t>Acknowledge when you’ve missed something or made a mistake, it could be an opportunity to build rapport</a:t>
            </a:r>
          </a:p>
          <a:p>
            <a:pPr marL="285750" indent="-285750">
              <a:buFont typeface="Arial" panose="020B0604020202020204" pitchFamily="34" charset="0"/>
              <a:buChar char="•"/>
            </a:pPr>
            <a:r>
              <a:rPr lang="en-CA" sz="1800" dirty="0">
                <a:sym typeface="Wingdings" panose="05000000000000000000" pitchFamily="2" charset="2"/>
              </a:rPr>
              <a:t>   </a:t>
            </a:r>
            <a:endParaRPr lang="en-CA" sz="1800" dirty="0"/>
          </a:p>
          <a:p>
            <a:endParaRPr lang="en-CA" sz="1800" dirty="0"/>
          </a:p>
          <a:p>
            <a:pPr algn="ctr"/>
            <a:endParaRPr lang="en-CA" sz="1800" dirty="0"/>
          </a:p>
          <a:p>
            <a:pPr algn="ctr"/>
            <a:endParaRPr lang="en-CA" sz="1800" dirty="0"/>
          </a:p>
          <a:p>
            <a:pPr algn="ctr"/>
            <a:endParaRPr lang="en-CA"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878" y="4797547"/>
            <a:ext cx="1440000" cy="1440000"/>
          </a:xfrm>
          <a:prstGeom prst="rect">
            <a:avLst/>
          </a:prstGeom>
        </p:spPr>
      </p:pic>
    </p:spTree>
    <p:extLst>
      <p:ext uri="{BB962C8B-B14F-4D97-AF65-F5344CB8AC3E}">
        <p14:creationId xmlns:p14="http://schemas.microsoft.com/office/powerpoint/2010/main" val="3804308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9454"/>
            <a:ext cx="7770812" cy="569576"/>
          </a:xfrm>
        </p:spPr>
        <p:txBody>
          <a:bodyPr/>
          <a:lstStyle/>
          <a:p>
            <a:r>
              <a:rPr lang="en-CA" dirty="0"/>
              <a:t>Style Points: Simple, Succinct and Sincere</a:t>
            </a:r>
          </a:p>
        </p:txBody>
      </p:sp>
      <p:sp>
        <p:nvSpPr>
          <p:cNvPr id="3" name="Content Placeholder 2"/>
          <p:cNvSpPr>
            <a:spLocks noGrp="1"/>
          </p:cNvSpPr>
          <p:nvPr>
            <p:ph sz="half" idx="10"/>
          </p:nvPr>
        </p:nvSpPr>
        <p:spPr>
          <a:xfrm>
            <a:off x="685801" y="2037030"/>
            <a:ext cx="3514724" cy="3860850"/>
          </a:xfrm>
        </p:spPr>
        <p:txBody>
          <a:bodyPr/>
          <a:lstStyle/>
          <a:p>
            <a:pPr marL="285750" indent="-285750">
              <a:buFont typeface="Arial" panose="020B0604020202020204" pitchFamily="34" charset="0"/>
              <a:buChar char="•"/>
            </a:pPr>
            <a:r>
              <a:rPr lang="en-CA" sz="1800" dirty="0"/>
              <a:t>Tailor your language to your client, refer to forms/paperwork for their own wording and descriptors</a:t>
            </a:r>
          </a:p>
          <a:p>
            <a:pPr marL="285750" indent="-285750">
              <a:buFont typeface="Arial" panose="020B0604020202020204" pitchFamily="34" charset="0"/>
              <a:buChar char="•"/>
            </a:pPr>
            <a:r>
              <a:rPr lang="en-CA" sz="1800" dirty="0"/>
              <a:t>Be mindful of different reading and writing skills</a:t>
            </a:r>
          </a:p>
          <a:p>
            <a:pPr marL="285750" indent="-285750">
              <a:buFont typeface="Arial" panose="020B0604020202020204" pitchFamily="34" charset="0"/>
              <a:buChar char="•"/>
            </a:pPr>
            <a:r>
              <a:rPr lang="en-CA" sz="1800" dirty="0"/>
              <a:t>Use your empathy &lt;3</a:t>
            </a:r>
          </a:p>
          <a:p>
            <a:pPr marL="285750" indent="-285750">
              <a:buFont typeface="Arial" panose="020B0604020202020204" pitchFamily="34" charset="0"/>
              <a:buChar char="•"/>
            </a:pPr>
            <a:r>
              <a:rPr lang="en-CA" sz="1800" dirty="0"/>
              <a:t>Try to ask questions one, maybe two at a time</a:t>
            </a:r>
          </a:p>
          <a:p>
            <a:pPr marL="285750" indent="-285750">
              <a:buFont typeface="Arial" panose="020B0604020202020204" pitchFamily="34" charset="0"/>
              <a:buChar char="•"/>
            </a:pPr>
            <a:r>
              <a:rPr lang="en-CA" sz="1800" dirty="0"/>
              <a:t>Use simpler words, phrases when possible</a:t>
            </a:r>
          </a:p>
          <a:p>
            <a:pPr marL="285750" indent="-285750">
              <a:buFont typeface="Arial" panose="020B0604020202020204" pitchFamily="34" charset="0"/>
              <a:buChar char="•"/>
            </a:pPr>
            <a:r>
              <a:rPr lang="en-CA" sz="1800" dirty="0"/>
              <a:t>Think about how you can translate your voice and tone</a:t>
            </a:r>
          </a:p>
          <a:p>
            <a:pPr marL="285750" indent="-285750">
              <a:buFont typeface="Arial" panose="020B0604020202020204" pitchFamily="34" charset="0"/>
              <a:buChar char="•"/>
            </a:pPr>
            <a:r>
              <a:rPr lang="en-CA" sz="1800" dirty="0"/>
              <a:t>K.I.S.S. (Keep It Simple Suzie)</a:t>
            </a:r>
          </a:p>
          <a:p>
            <a:endParaRPr lang="en-CA" dirty="0"/>
          </a:p>
        </p:txBody>
      </p:sp>
      <p:pic>
        <p:nvPicPr>
          <p:cNvPr id="1026" name="Picture 2" descr="https://vignette.wikia.nocookie.net/disney/images/6/63/Band_present.jpg/revision/latest?cb=201411272354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2797636"/>
            <a:ext cx="4533900"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78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5" name="Google Shape;232;p49">
            <a:extLst>
              <a:ext uri="{FF2B5EF4-FFF2-40B4-BE49-F238E27FC236}">
                <a16:creationId xmlns:a16="http://schemas.microsoft.com/office/drawing/2014/main" xmlns="" id="{490AC53E-8D87-5346-A013-EF5FBB587B1A}"/>
              </a:ext>
            </a:extLst>
          </p:cNvPr>
          <p:cNvSpPr/>
          <p:nvPr/>
        </p:nvSpPr>
        <p:spPr>
          <a:xfrm>
            <a:off x="0" y="-29980"/>
            <a:ext cx="9185950" cy="6887980"/>
          </a:xfrm>
          <a:prstGeom prst="rect">
            <a:avLst/>
          </a:prstGeom>
          <a:solidFill>
            <a:srgbClr val="C9DAF8">
              <a:alpha val="55310"/>
            </a:srgbClr>
          </a:solidFill>
          <a:ln>
            <a:noFill/>
          </a:ln>
        </p:spPr>
        <p:txBody>
          <a:bodyPr spcFirstLastPara="1" wrap="square" lIns="91425" tIns="91425" rIns="91425" bIns="91425" anchor="ctr" anchorCtr="0">
            <a:noAutofit/>
          </a:bodyPr>
          <a:lstStyle/>
          <a:p>
            <a:endParaRPr/>
          </a:p>
        </p:txBody>
      </p:sp>
      <p:sp>
        <p:nvSpPr>
          <p:cNvPr id="247" name="Google Shape;247;p50"/>
          <p:cNvSpPr/>
          <p:nvPr/>
        </p:nvSpPr>
        <p:spPr>
          <a:xfrm>
            <a:off x="0" y="2827675"/>
            <a:ext cx="9144000" cy="506100"/>
          </a:xfrm>
          <a:prstGeom prst="rect">
            <a:avLst/>
          </a:prstGeom>
          <a:solidFill>
            <a:srgbClr val="4EAAB1"/>
          </a:solidFill>
          <a:ln>
            <a:noFill/>
          </a:ln>
        </p:spPr>
        <p:txBody>
          <a:bodyPr spcFirstLastPara="1" wrap="square" lIns="91425" tIns="91425" rIns="91425" bIns="91425" anchor="ctr" anchorCtr="0">
            <a:noAutofit/>
          </a:bodyPr>
          <a:lstStyle/>
          <a:p>
            <a:endParaRPr/>
          </a:p>
        </p:txBody>
      </p:sp>
      <p:sp>
        <p:nvSpPr>
          <p:cNvPr id="248" name="Google Shape;248;p50"/>
          <p:cNvSpPr/>
          <p:nvPr/>
        </p:nvSpPr>
        <p:spPr>
          <a:xfrm>
            <a:off x="0" y="3324920"/>
            <a:ext cx="9144000" cy="74100"/>
          </a:xfrm>
          <a:prstGeom prst="rect">
            <a:avLst/>
          </a:prstGeom>
          <a:solidFill>
            <a:srgbClr val="DD2E44"/>
          </a:solidFill>
          <a:ln>
            <a:noFill/>
          </a:ln>
        </p:spPr>
        <p:txBody>
          <a:bodyPr spcFirstLastPara="1" wrap="square" lIns="91425" tIns="91425" rIns="91425" bIns="91425" anchor="ctr" anchorCtr="0">
            <a:noAutofit/>
          </a:bodyPr>
          <a:lstStyle/>
          <a:p>
            <a:endParaRPr/>
          </a:p>
        </p:txBody>
      </p:sp>
      <p:sp>
        <p:nvSpPr>
          <p:cNvPr id="249" name="Google Shape;249;p50"/>
          <p:cNvSpPr txBox="1">
            <a:spLocks noGrp="1"/>
          </p:cNvSpPr>
          <p:nvPr>
            <p:ph type="title"/>
          </p:nvPr>
        </p:nvSpPr>
        <p:spPr>
          <a:xfrm>
            <a:off x="457200" y="2863695"/>
            <a:ext cx="8229600" cy="857400"/>
          </a:xfrm>
          <a:prstGeom prst="rect">
            <a:avLst/>
          </a:prstGeom>
          <a:noFill/>
          <a:ln>
            <a:noFill/>
          </a:ln>
        </p:spPr>
        <p:txBody>
          <a:bodyPr spcFirstLastPara="1" wrap="square" lIns="91425" tIns="45700" rIns="91425" bIns="45700" anchor="ctr" anchorCtr="0">
            <a:noAutofit/>
          </a:bodyPr>
          <a:lstStyle/>
          <a:p>
            <a:pPr>
              <a:lnSpc>
                <a:spcPct val="115000"/>
              </a:lnSpc>
            </a:pPr>
            <a:r>
              <a:rPr lang="en" sz="3600" dirty="0">
                <a:solidFill>
                  <a:srgbClr val="FFFFFF"/>
                </a:solidFill>
                <a:latin typeface="Montserrat ExtraBold"/>
                <a:ea typeface="Montserrat ExtraBold"/>
                <a:cs typeface="Montserrat ExtraBold"/>
                <a:sym typeface="Montserrat ExtraBold"/>
              </a:rPr>
              <a:t>WEBINAR INSPIRATION </a:t>
            </a:r>
            <a:endParaRPr sz="3600" dirty="0">
              <a:solidFill>
                <a:srgbClr val="FFFFFF"/>
              </a:solidFill>
              <a:latin typeface="Montserrat ExtraBold"/>
              <a:ea typeface="Montserrat ExtraBold"/>
              <a:cs typeface="Montserrat ExtraBold"/>
              <a:sym typeface="Montserrat ExtraBold"/>
            </a:endParaRPr>
          </a:p>
          <a:p>
            <a:pPr>
              <a:lnSpc>
                <a:spcPct val="115000"/>
              </a:lnSpc>
            </a:pPr>
            <a:endParaRPr dirty="0">
              <a:solidFill>
                <a:srgbClr val="4EAAB1"/>
              </a:solidFill>
              <a:latin typeface="Montserrat"/>
              <a:ea typeface="Montserrat"/>
              <a:cs typeface="Montserrat"/>
              <a:sym typeface="Montserrat"/>
            </a:endParaRPr>
          </a:p>
        </p:txBody>
      </p:sp>
    </p:spTree>
    <p:extLst>
      <p:ext uri="{BB962C8B-B14F-4D97-AF65-F5344CB8AC3E}">
        <p14:creationId xmlns:p14="http://schemas.microsoft.com/office/powerpoint/2010/main" val="1422876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Paragraph Challenge</a:t>
            </a:r>
          </a:p>
        </p:txBody>
      </p:sp>
      <p:sp>
        <p:nvSpPr>
          <p:cNvPr id="3" name="Content Placeholder 2"/>
          <p:cNvSpPr>
            <a:spLocks noGrp="1"/>
          </p:cNvSpPr>
          <p:nvPr>
            <p:ph sz="half" idx="10"/>
          </p:nvPr>
        </p:nvSpPr>
        <p:spPr>
          <a:xfrm>
            <a:off x="685800" y="1600200"/>
            <a:ext cx="7770812" cy="4297680"/>
          </a:xfrm>
        </p:spPr>
        <p:txBody>
          <a:bodyPr/>
          <a:lstStyle/>
          <a:p>
            <a:r>
              <a:rPr lang="en-CA" sz="1800" dirty="0"/>
              <a:t>“So, just listening to you…I’m wondering…You know you mentioned some stuff about </a:t>
            </a:r>
            <a:r>
              <a:rPr lang="en-CA" sz="1800" dirty="0" err="1"/>
              <a:t>kinda</a:t>
            </a:r>
            <a:r>
              <a:rPr lang="en-CA" sz="1800" dirty="0"/>
              <a:t>, like, maybe wanting your grandmother to be more involved in your life. Like on a day-to-day basis… Do you think that’s something she knows about- how you feel about her not being in your life so much in the past and asking her? Is that something you would consider thinking about doing?”</a:t>
            </a:r>
          </a:p>
          <a:p>
            <a:endParaRPr lang="en-CA" sz="1800" dirty="0"/>
          </a:p>
          <a:p>
            <a:r>
              <a:rPr lang="en-CA" sz="1800" i="1" dirty="0">
                <a:solidFill>
                  <a:schemeClr val="accent1">
                    <a:lumMod val="75000"/>
                  </a:schemeClr>
                </a:solidFill>
              </a:rPr>
              <a:t>Possibly: Does your grandmother know you want her in your life? What would it be like to talk to her about that?</a:t>
            </a:r>
          </a:p>
        </p:txBody>
      </p:sp>
    </p:spTree>
    <p:extLst>
      <p:ext uri="{BB962C8B-B14F-4D97-AF65-F5344CB8AC3E}">
        <p14:creationId xmlns:p14="http://schemas.microsoft.com/office/powerpoint/2010/main" val="104384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54851"/>
            <a:ext cx="7770812" cy="569576"/>
          </a:xfrm>
        </p:spPr>
        <p:txBody>
          <a:bodyPr/>
          <a:lstStyle/>
          <a:p>
            <a:r>
              <a:rPr lang="en-CA" dirty="0"/>
              <a:t>Keeping Communication Professional</a:t>
            </a:r>
          </a:p>
        </p:txBody>
      </p:sp>
      <p:sp>
        <p:nvSpPr>
          <p:cNvPr id="3" name="Content Placeholder 2"/>
          <p:cNvSpPr>
            <a:spLocks noGrp="1"/>
          </p:cNvSpPr>
          <p:nvPr>
            <p:ph sz="half" idx="10"/>
          </p:nvPr>
        </p:nvSpPr>
        <p:spPr>
          <a:xfrm>
            <a:off x="685800" y="1451113"/>
            <a:ext cx="7770812" cy="4587079"/>
          </a:xfrm>
        </p:spPr>
        <p:txBody>
          <a:bodyPr/>
          <a:lstStyle/>
          <a:p>
            <a:pPr marL="285750" indent="-285750">
              <a:buFont typeface="Arial" panose="020B0604020202020204" pitchFamily="34" charset="0"/>
              <a:buChar char="•"/>
            </a:pPr>
            <a:r>
              <a:rPr lang="en-CA" sz="1800" dirty="0"/>
              <a:t>be mindful of correct spelling, capitalization and punctuation</a:t>
            </a:r>
          </a:p>
          <a:p>
            <a:pPr marL="285750" indent="-285750">
              <a:buFont typeface="Arial" panose="020B0604020202020204" pitchFamily="34" charset="0"/>
              <a:buChar char="•"/>
            </a:pPr>
            <a:r>
              <a:rPr lang="en-CA" sz="1800" dirty="0"/>
              <a:t>create a warm, conversational tone [I know you can do it]</a:t>
            </a:r>
          </a:p>
          <a:p>
            <a:pPr marL="285750" indent="-285750">
              <a:buFont typeface="Arial" panose="020B0604020202020204" pitchFamily="34" charset="0"/>
              <a:buChar char="•"/>
            </a:pPr>
            <a:r>
              <a:rPr lang="en-CA" sz="1800" dirty="0"/>
              <a:t>avoid being “too familiar”, do not use pet names (honey, sweetie) for clients</a:t>
            </a:r>
          </a:p>
          <a:p>
            <a:pPr marL="285750" indent="-285750">
              <a:buFont typeface="Arial" panose="020B0604020202020204" pitchFamily="34" charset="0"/>
              <a:buChar char="•"/>
            </a:pPr>
            <a:r>
              <a:rPr lang="en-CA" sz="1800" dirty="0"/>
              <a:t>be mindful of your use of slang</a:t>
            </a:r>
            <a:endParaRPr lang="en-CA" sz="1800" dirty="0">
              <a:solidFill>
                <a:schemeClr val="tx2"/>
              </a:solidFill>
            </a:endParaRPr>
          </a:p>
          <a:p>
            <a:r>
              <a:rPr lang="en-CA" sz="1800" dirty="0"/>
              <a:t>Use the conversation transcript to your advantage… it’s okay to go back to re-read something, or to copy/paste something the client said to clarify or highlight change.</a:t>
            </a:r>
          </a:p>
          <a:p>
            <a:endParaRPr lang="en-CA" sz="1800" dirty="0"/>
          </a:p>
          <a:p>
            <a:endParaRPr lang="en-CA" sz="1800" dirty="0"/>
          </a:p>
          <a:p>
            <a:endParaRPr lang="en-CA" sz="1800" dirty="0"/>
          </a:p>
          <a:p>
            <a:endParaRPr lang="en-CA" dirty="0"/>
          </a:p>
        </p:txBody>
      </p:sp>
      <p:sp>
        <p:nvSpPr>
          <p:cNvPr id="4" name="Rounded Rectangular Callout 3"/>
          <p:cNvSpPr/>
          <p:nvPr/>
        </p:nvSpPr>
        <p:spPr>
          <a:xfrm>
            <a:off x="685800" y="4824248"/>
            <a:ext cx="7770812" cy="1072055"/>
          </a:xfrm>
          <a:prstGeom prst="wedgeRoundRectCallout">
            <a:avLst>
              <a:gd name="adj1" fmla="val 29887"/>
              <a:gd name="adj2" fmla="val 68534"/>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r>
              <a:rPr lang="en-CA" dirty="0"/>
              <a:t>“At the start of our conversation, you said the thoughts were ‘off the charts intensity, an 11 out of 10!!!!!!’. I’m curious, where are you now on that same chart?” </a:t>
            </a:r>
          </a:p>
        </p:txBody>
      </p:sp>
    </p:spTree>
    <p:extLst>
      <p:ext uri="{BB962C8B-B14F-4D97-AF65-F5344CB8AC3E}">
        <p14:creationId xmlns:p14="http://schemas.microsoft.com/office/powerpoint/2010/main" val="421582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Acronyms, Slang and </a:t>
            </a:r>
            <a:r>
              <a:rPr lang="en-CA" dirty="0">
                <a:sym typeface="Wingdings" panose="05000000000000000000" pitchFamily="2" charset="2"/>
              </a:rPr>
              <a:t></a:t>
            </a:r>
            <a:endParaRPr lang="en-CA" dirty="0"/>
          </a:p>
        </p:txBody>
      </p:sp>
      <p:sp>
        <p:nvSpPr>
          <p:cNvPr id="3" name="Content Placeholder 2"/>
          <p:cNvSpPr>
            <a:spLocks noGrp="1"/>
          </p:cNvSpPr>
          <p:nvPr>
            <p:ph sz="half" idx="10"/>
          </p:nvPr>
        </p:nvSpPr>
        <p:spPr>
          <a:xfrm>
            <a:off x="685800" y="1600200"/>
            <a:ext cx="7770812" cy="4297680"/>
          </a:xfrm>
        </p:spPr>
        <p:txBody>
          <a:bodyPr/>
          <a:lstStyle/>
          <a:p>
            <a:r>
              <a:rPr lang="en-CA" sz="1800" dirty="0">
                <a:latin typeface="HelveticaNeueLT Std Lt"/>
              </a:rPr>
              <a:t>	SMH, IDK, KMS, LOL, IMHO, TYT, BTW, OMG, TL;DR, YOLO…</a:t>
            </a:r>
          </a:p>
          <a:p>
            <a:r>
              <a:rPr lang="en-CA" sz="1800" dirty="0">
                <a:solidFill>
                  <a:schemeClr val="tx2"/>
                </a:solidFill>
                <a:latin typeface="HelveticaNeueLT Std Lt"/>
              </a:rPr>
              <a:t>ng?</a:t>
            </a:r>
          </a:p>
          <a:p>
            <a:r>
              <a:rPr lang="en-CA" sz="1800" dirty="0">
                <a:latin typeface="HelveticaNeueLT Std Lt"/>
              </a:rPr>
              <a:t>	</a:t>
            </a:r>
            <a:r>
              <a:rPr lang="en-CA" sz="1800" dirty="0" err="1">
                <a:latin typeface="HelveticaNeueLT Std Lt"/>
              </a:rPr>
              <a:t>gucci</a:t>
            </a:r>
            <a:r>
              <a:rPr lang="en-CA" sz="1800" dirty="0">
                <a:latin typeface="HelveticaNeueLT Std Lt"/>
              </a:rPr>
              <a:t>, wheeling, trash panda, salty, mansplain, sip tea</a:t>
            </a:r>
            <a:endParaRPr lang="en-CA" dirty="0">
              <a:latin typeface="HelveticaNeueLT Std Lt"/>
            </a:endParaRPr>
          </a:p>
          <a:p>
            <a:endParaRPr lang="en-CA" dirty="0">
              <a:latin typeface="HelveticaNeueLT Std Lt"/>
            </a:endParaRPr>
          </a:p>
          <a:p>
            <a:r>
              <a:rPr lang="en-CA" dirty="0">
                <a:solidFill>
                  <a:schemeClr val="tx2"/>
                </a:solidFill>
                <a:latin typeface="HelveticaNeueLT Std Lt"/>
              </a:rPr>
              <a:t>And emoticons?</a:t>
            </a:r>
          </a:p>
          <a:p>
            <a:pPr lvl="1">
              <a:buFont typeface="Wingdings" panose="05000000000000000000" pitchFamily="2" charset="2"/>
              <a:buChar char="J"/>
            </a:pPr>
            <a:r>
              <a:rPr lang="en-CA" sz="2400" dirty="0">
                <a:latin typeface="HelveticaNeueLT Std Lt"/>
                <a:sym typeface="Wingdings" panose="05000000000000000000" pitchFamily="2" charset="2"/>
              </a:rPr>
              <a:t> </a:t>
            </a:r>
            <a:r>
              <a:rPr lang="en-CA" sz="2400" dirty="0">
                <a:latin typeface="HelveticaNeueLT Std Lt"/>
              </a:rPr>
              <a:t>😶 </a:t>
            </a:r>
            <a:r>
              <a:rPr lang="en-CA" sz="2400" dirty="0">
                <a:latin typeface="HelveticaNeueLT Std Lt"/>
                <a:sym typeface="Wingdings" panose="05000000000000000000" pitchFamily="2" charset="2"/>
              </a:rPr>
              <a:t>:D :-/  :$ :O</a:t>
            </a:r>
          </a:p>
          <a:p>
            <a:pPr lvl="1">
              <a:buFont typeface="Wingdings" panose="05000000000000000000" pitchFamily="2" charset="2"/>
              <a:buChar char="J"/>
            </a:pPr>
            <a:endParaRPr lang="en-CA" sz="2400" dirty="0">
              <a:latin typeface="HelveticaNeueLT Std Lt"/>
              <a:sym typeface="Wingdings" panose="05000000000000000000" pitchFamily="2" charset="2"/>
            </a:endParaRPr>
          </a:p>
          <a:p>
            <a:pPr marL="457200" lvl="1" indent="0">
              <a:buNone/>
            </a:pPr>
            <a:r>
              <a:rPr lang="en-CA" sz="2400" dirty="0">
                <a:latin typeface="HelveticaNeueLT Std Lt"/>
                <a:sym typeface="Wingdings" panose="05000000000000000000" pitchFamily="2" charset="2"/>
              </a:rPr>
              <a:t> 							*\o/*  5:-) &lt;3 &lt;/3 &gt;&lt; </a:t>
            </a:r>
            <a:r>
              <a:rPr lang="en-US" altLang="ja-JP" sz="2400" dirty="0">
                <a:latin typeface="HelveticaNeueLT Std Lt"/>
              </a:rPr>
              <a:t>¯\_(</a:t>
            </a:r>
            <a:r>
              <a:rPr lang="ja-JP" altLang="en-US" sz="2400" dirty="0">
                <a:latin typeface="HelveticaNeueLT Std Lt"/>
              </a:rPr>
              <a:t>ツ</a:t>
            </a:r>
            <a:r>
              <a:rPr lang="en-US" altLang="ja-JP" sz="2400" dirty="0">
                <a:latin typeface="HelveticaNeueLT Std Lt"/>
              </a:rPr>
              <a:t>)_/¯</a:t>
            </a:r>
            <a:endParaRPr lang="en-CA" sz="2400" i="1" dirty="0">
              <a:solidFill>
                <a:srgbClr val="FF0000"/>
              </a:solidFill>
              <a:latin typeface="HelveticaNeueLT Std Lt"/>
              <a:sym typeface="Wingdings" panose="05000000000000000000" pitchFamily="2" charset="2"/>
            </a:endParaRPr>
          </a:p>
          <a:p>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97696">
            <a:off x="1632250" y="4983480"/>
            <a:ext cx="1440000" cy="1440000"/>
          </a:xfrm>
          <a:prstGeom prst="rect">
            <a:avLst/>
          </a:prstGeom>
        </p:spPr>
      </p:pic>
    </p:spTree>
    <p:extLst>
      <p:ext uri="{BB962C8B-B14F-4D97-AF65-F5344CB8AC3E}">
        <p14:creationId xmlns:p14="http://schemas.microsoft.com/office/powerpoint/2010/main" val="405895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80">
                                          <p:stCondLst>
                                            <p:cond delay="0"/>
                                          </p:stCondLst>
                                        </p:cTn>
                                        <p:tgtEl>
                                          <p:spTgt spid="3">
                                            <p:txEl>
                                              <p:pRg st="5" end="5"/>
                                            </p:txEl>
                                          </p:spTgt>
                                        </p:tgtEl>
                                      </p:cBhvr>
                                    </p:animEffect>
                                    <p:anim calcmode="lin" valueType="num">
                                      <p:cBhvr>
                                        <p:cTn id="1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5" end="5"/>
                                            </p:txEl>
                                          </p:spTgt>
                                        </p:tgtEl>
                                      </p:cBhvr>
                                      <p:to x="100000" y="60000"/>
                                    </p:animScale>
                                    <p:animScale>
                                      <p:cBhvr>
                                        <p:cTn id="25" dur="166" decel="50000">
                                          <p:stCondLst>
                                            <p:cond delay="676"/>
                                          </p:stCondLst>
                                        </p:cTn>
                                        <p:tgtEl>
                                          <p:spTgt spid="3">
                                            <p:txEl>
                                              <p:pRg st="5" end="5"/>
                                            </p:txEl>
                                          </p:spTgt>
                                        </p:tgtEl>
                                      </p:cBhvr>
                                      <p:to x="100000" y="100000"/>
                                    </p:animScale>
                                    <p:animScale>
                                      <p:cBhvr>
                                        <p:cTn id="26" dur="26">
                                          <p:stCondLst>
                                            <p:cond delay="1312"/>
                                          </p:stCondLst>
                                        </p:cTn>
                                        <p:tgtEl>
                                          <p:spTgt spid="3">
                                            <p:txEl>
                                              <p:pRg st="5" end="5"/>
                                            </p:txEl>
                                          </p:spTgt>
                                        </p:tgtEl>
                                      </p:cBhvr>
                                      <p:to x="100000" y="80000"/>
                                    </p:animScale>
                                    <p:animScale>
                                      <p:cBhvr>
                                        <p:cTn id="27" dur="166" decel="50000">
                                          <p:stCondLst>
                                            <p:cond delay="1338"/>
                                          </p:stCondLst>
                                        </p:cTn>
                                        <p:tgtEl>
                                          <p:spTgt spid="3">
                                            <p:txEl>
                                              <p:pRg st="5" end="5"/>
                                            </p:txEl>
                                          </p:spTgt>
                                        </p:tgtEl>
                                      </p:cBhvr>
                                      <p:to x="100000" y="100000"/>
                                    </p:animScale>
                                    <p:animScale>
                                      <p:cBhvr>
                                        <p:cTn id="28" dur="26">
                                          <p:stCondLst>
                                            <p:cond delay="1642"/>
                                          </p:stCondLst>
                                        </p:cTn>
                                        <p:tgtEl>
                                          <p:spTgt spid="3">
                                            <p:txEl>
                                              <p:pRg st="5" end="5"/>
                                            </p:txEl>
                                          </p:spTgt>
                                        </p:tgtEl>
                                      </p:cBhvr>
                                      <p:to x="100000" y="90000"/>
                                    </p:animScale>
                                    <p:animScale>
                                      <p:cBhvr>
                                        <p:cTn id="29" dur="166" decel="50000">
                                          <p:stCondLst>
                                            <p:cond delay="1668"/>
                                          </p:stCondLst>
                                        </p:cTn>
                                        <p:tgtEl>
                                          <p:spTgt spid="3">
                                            <p:txEl>
                                              <p:pRg st="5" end="5"/>
                                            </p:txEl>
                                          </p:spTgt>
                                        </p:tgtEl>
                                      </p:cBhvr>
                                      <p:to x="100000" y="100000"/>
                                    </p:animScale>
                                    <p:animScale>
                                      <p:cBhvr>
                                        <p:cTn id="30" dur="26">
                                          <p:stCondLst>
                                            <p:cond delay="1808"/>
                                          </p:stCondLst>
                                        </p:cTn>
                                        <p:tgtEl>
                                          <p:spTgt spid="3">
                                            <p:txEl>
                                              <p:pRg st="5" end="5"/>
                                            </p:txEl>
                                          </p:spTgt>
                                        </p:tgtEl>
                                      </p:cBhvr>
                                      <p:to x="100000" y="95000"/>
                                    </p:animScale>
                                    <p:animScale>
                                      <p:cBhvr>
                                        <p:cTn id="31" dur="166" decel="50000">
                                          <p:stCondLst>
                                            <p:cond delay="1834"/>
                                          </p:stCondLst>
                                        </p:cTn>
                                        <p:tgtEl>
                                          <p:spTgt spid="3">
                                            <p:txEl>
                                              <p:pRg st="5" end="5"/>
                                            </p:txEl>
                                          </p:spTgt>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down)">
                                      <p:cBhvr>
                                        <p:cTn id="36" dur="580">
                                          <p:stCondLst>
                                            <p:cond delay="0"/>
                                          </p:stCondLst>
                                        </p:cTn>
                                        <p:tgtEl>
                                          <p:spTgt spid="3">
                                            <p:txEl>
                                              <p:pRg st="7" end="7"/>
                                            </p:txEl>
                                          </p:spTgt>
                                        </p:tgtEl>
                                      </p:cBhvr>
                                    </p:animEffect>
                                    <p:anim calcmode="lin" valueType="num">
                                      <p:cBhvr>
                                        <p:cTn id="37"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3">
                                            <p:txEl>
                                              <p:pRg st="7" end="7"/>
                                            </p:txEl>
                                          </p:spTgt>
                                        </p:tgtEl>
                                      </p:cBhvr>
                                      <p:to x="100000" y="60000"/>
                                    </p:animScale>
                                    <p:animScale>
                                      <p:cBhvr>
                                        <p:cTn id="43" dur="166" decel="50000">
                                          <p:stCondLst>
                                            <p:cond delay="676"/>
                                          </p:stCondLst>
                                        </p:cTn>
                                        <p:tgtEl>
                                          <p:spTgt spid="3">
                                            <p:txEl>
                                              <p:pRg st="7" end="7"/>
                                            </p:txEl>
                                          </p:spTgt>
                                        </p:tgtEl>
                                      </p:cBhvr>
                                      <p:to x="100000" y="100000"/>
                                    </p:animScale>
                                    <p:animScale>
                                      <p:cBhvr>
                                        <p:cTn id="44" dur="26">
                                          <p:stCondLst>
                                            <p:cond delay="1312"/>
                                          </p:stCondLst>
                                        </p:cTn>
                                        <p:tgtEl>
                                          <p:spTgt spid="3">
                                            <p:txEl>
                                              <p:pRg st="7" end="7"/>
                                            </p:txEl>
                                          </p:spTgt>
                                        </p:tgtEl>
                                      </p:cBhvr>
                                      <p:to x="100000" y="80000"/>
                                    </p:animScale>
                                    <p:animScale>
                                      <p:cBhvr>
                                        <p:cTn id="45" dur="166" decel="50000">
                                          <p:stCondLst>
                                            <p:cond delay="1338"/>
                                          </p:stCondLst>
                                        </p:cTn>
                                        <p:tgtEl>
                                          <p:spTgt spid="3">
                                            <p:txEl>
                                              <p:pRg st="7" end="7"/>
                                            </p:txEl>
                                          </p:spTgt>
                                        </p:tgtEl>
                                      </p:cBhvr>
                                      <p:to x="100000" y="100000"/>
                                    </p:animScale>
                                    <p:animScale>
                                      <p:cBhvr>
                                        <p:cTn id="46" dur="26">
                                          <p:stCondLst>
                                            <p:cond delay="1642"/>
                                          </p:stCondLst>
                                        </p:cTn>
                                        <p:tgtEl>
                                          <p:spTgt spid="3">
                                            <p:txEl>
                                              <p:pRg st="7" end="7"/>
                                            </p:txEl>
                                          </p:spTgt>
                                        </p:tgtEl>
                                      </p:cBhvr>
                                      <p:to x="100000" y="90000"/>
                                    </p:animScale>
                                    <p:animScale>
                                      <p:cBhvr>
                                        <p:cTn id="47" dur="166" decel="50000">
                                          <p:stCondLst>
                                            <p:cond delay="1668"/>
                                          </p:stCondLst>
                                        </p:cTn>
                                        <p:tgtEl>
                                          <p:spTgt spid="3">
                                            <p:txEl>
                                              <p:pRg st="7" end="7"/>
                                            </p:txEl>
                                          </p:spTgt>
                                        </p:tgtEl>
                                      </p:cBhvr>
                                      <p:to x="100000" y="100000"/>
                                    </p:animScale>
                                    <p:animScale>
                                      <p:cBhvr>
                                        <p:cTn id="48" dur="26">
                                          <p:stCondLst>
                                            <p:cond delay="1808"/>
                                          </p:stCondLst>
                                        </p:cTn>
                                        <p:tgtEl>
                                          <p:spTgt spid="3">
                                            <p:txEl>
                                              <p:pRg st="7" end="7"/>
                                            </p:txEl>
                                          </p:spTgt>
                                        </p:tgtEl>
                                      </p:cBhvr>
                                      <p:to x="100000" y="95000"/>
                                    </p:animScale>
                                    <p:animScale>
                                      <p:cBhvr>
                                        <p:cTn id="49" dur="166" decel="50000">
                                          <p:stCondLst>
                                            <p:cond delay="1834"/>
                                          </p:stCondLst>
                                        </p:cTn>
                                        <p:tgtEl>
                                          <p:spTgt spid="3">
                                            <p:txEl>
                                              <p:pRg st="7" end="7"/>
                                            </p:txEl>
                                          </p:spTgt>
                                        </p:tgtEl>
                                      </p:cBhvr>
                                      <p:to x="100000" y="100000"/>
                                    </p:animScale>
                                  </p:childTnLst>
                                </p:cTn>
                              </p:par>
                              <p:par>
                                <p:cTn id="50" presetID="53" presetClass="entr" presetSubtype="16"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ym typeface="Wingdings" panose="05000000000000000000" pitchFamily="2" charset="2"/>
              </a:rPr>
              <a:t> </a:t>
            </a:r>
            <a:endParaRPr lang="en-CA" dirty="0"/>
          </a:p>
        </p:txBody>
      </p:sp>
      <p:pic>
        <p:nvPicPr>
          <p:cNvPr id="4" name="Content Placeholder 3"/>
          <p:cNvPicPr>
            <a:picLocks noGrp="1" noChangeAspect="1"/>
          </p:cNvPicPr>
          <p:nvPr>
            <p:ph sz="half" idx="10"/>
          </p:nvPr>
        </p:nvPicPr>
        <p:blipFill>
          <a:blip r:embed="rId2"/>
          <a:stretch>
            <a:fillRect/>
          </a:stretch>
        </p:blipFill>
        <p:spPr>
          <a:xfrm>
            <a:off x="480848" y="1640341"/>
            <a:ext cx="3212531" cy="4120712"/>
          </a:xfrm>
          <a:prstGeom prst="rect">
            <a:avLst/>
          </a:prstGeom>
        </p:spPr>
      </p:pic>
      <p:pic>
        <p:nvPicPr>
          <p:cNvPr id="5" name="Picture 4"/>
          <p:cNvPicPr>
            <a:picLocks noChangeAspect="1"/>
          </p:cNvPicPr>
          <p:nvPr/>
        </p:nvPicPr>
        <p:blipFill>
          <a:blip r:embed="rId3"/>
          <a:stretch>
            <a:fillRect/>
          </a:stretch>
        </p:blipFill>
        <p:spPr>
          <a:xfrm>
            <a:off x="4099550" y="654242"/>
            <a:ext cx="3553021" cy="3046455"/>
          </a:xfrm>
          <a:prstGeom prst="rect">
            <a:avLst/>
          </a:prstGeom>
        </p:spPr>
      </p:pic>
      <p:pic>
        <p:nvPicPr>
          <p:cNvPr id="6" name="Picture 5"/>
          <p:cNvPicPr>
            <a:picLocks noChangeAspect="1"/>
          </p:cNvPicPr>
          <p:nvPr/>
        </p:nvPicPr>
        <p:blipFill>
          <a:blip r:embed="rId4"/>
          <a:stretch>
            <a:fillRect/>
          </a:stretch>
        </p:blipFill>
        <p:spPr>
          <a:xfrm>
            <a:off x="5013487" y="3878318"/>
            <a:ext cx="3443125" cy="2367288"/>
          </a:xfrm>
          <a:prstGeom prst="rect">
            <a:avLst/>
          </a:prstGeom>
        </p:spPr>
      </p:pic>
    </p:spTree>
    <p:extLst>
      <p:ext uri="{BB962C8B-B14F-4D97-AF65-F5344CB8AC3E}">
        <p14:creationId xmlns:p14="http://schemas.microsoft.com/office/powerpoint/2010/main" val="408152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Warmth</a:t>
            </a:r>
          </a:p>
        </p:txBody>
      </p:sp>
    </p:spTree>
    <p:extLst>
      <p:ext uri="{BB962C8B-B14F-4D97-AF65-F5344CB8AC3E}">
        <p14:creationId xmlns:p14="http://schemas.microsoft.com/office/powerpoint/2010/main" val="690159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284806"/>
            <a:ext cx="7770812" cy="569576"/>
          </a:xfrm>
        </p:spPr>
        <p:txBody>
          <a:bodyPr/>
          <a:lstStyle/>
          <a:p>
            <a:r>
              <a:rPr lang="en-CA" dirty="0"/>
              <a:t>Warmth</a:t>
            </a:r>
          </a:p>
        </p:txBody>
      </p:sp>
      <p:sp>
        <p:nvSpPr>
          <p:cNvPr id="3" name="Content Placeholder 2"/>
          <p:cNvSpPr>
            <a:spLocks noGrp="1"/>
          </p:cNvSpPr>
          <p:nvPr>
            <p:ph sz="half" idx="10"/>
          </p:nvPr>
        </p:nvSpPr>
        <p:spPr>
          <a:xfrm>
            <a:off x="548640" y="1319306"/>
            <a:ext cx="4297680" cy="4749800"/>
          </a:xfrm>
        </p:spPr>
        <p:txBody>
          <a:bodyPr/>
          <a:lstStyle/>
          <a:p>
            <a:r>
              <a:rPr lang="en-CA" sz="1800" i="1" dirty="0">
                <a:latin typeface="HelveticaNeueLT Std Lt"/>
              </a:rPr>
              <a:t>The Easy Part:</a:t>
            </a:r>
          </a:p>
          <a:p>
            <a:r>
              <a:rPr lang="en-CA" sz="1800" dirty="0">
                <a:latin typeface="HelveticaNeueLT Std Lt"/>
              </a:rPr>
              <a:t>Warmth is a positive response actively conveyed to a client. It is usually conveyed through body language, facial expressions, tone of voice, and what you say.</a:t>
            </a:r>
          </a:p>
          <a:p>
            <a:endParaRPr lang="en-CA" sz="1800" dirty="0">
              <a:latin typeface="HelveticaNeueLT Std Lt"/>
            </a:endParaRPr>
          </a:p>
          <a:p>
            <a:r>
              <a:rPr lang="en-CA" sz="1800" i="1" dirty="0">
                <a:latin typeface="HelveticaNeueLT Std Lt"/>
              </a:rPr>
              <a:t>The Difficult Part:</a:t>
            </a:r>
          </a:p>
          <a:p>
            <a:r>
              <a:rPr lang="en-CA" sz="1800" dirty="0">
                <a:latin typeface="HelveticaNeueLT Std Lt"/>
              </a:rPr>
              <a:t>It is difficult to articulate </a:t>
            </a:r>
            <a:r>
              <a:rPr lang="en-CA" sz="1800" b="1" dirty="0">
                <a:latin typeface="HelveticaNeueLT Std Lt"/>
              </a:rPr>
              <a:t>emotional nuance</a:t>
            </a:r>
            <a:r>
              <a:rPr lang="en-CA" sz="1800" dirty="0">
                <a:latin typeface="HelveticaNeueLT Std Lt"/>
              </a:rPr>
              <a:t> through text</a:t>
            </a:r>
          </a:p>
          <a:p>
            <a:pPr marL="800100" lvl="1" indent="-457200">
              <a:buFont typeface="Wingdings" charset="2"/>
              <a:buChar char="à"/>
            </a:pPr>
            <a:r>
              <a:rPr lang="en-CA" sz="1800" dirty="0">
                <a:solidFill>
                  <a:schemeClr val="accent1">
                    <a:lumMod val="75000"/>
                  </a:schemeClr>
                </a:solidFill>
                <a:latin typeface="HelveticaNeueLT Std Lt"/>
                <a:ea typeface="Verdana" charset="0"/>
                <a:cs typeface="Verdana" charset="0"/>
                <a:sym typeface="Wingdings" panose="05000000000000000000" pitchFamily="2" charset="2"/>
              </a:rPr>
              <a:t>We have to be mindful to deliberately communicate warmth</a:t>
            </a:r>
          </a:p>
          <a:p>
            <a:pPr marL="800100" lvl="1" indent="-457200">
              <a:buFont typeface="Wingdings" charset="2"/>
              <a:buChar char="à"/>
            </a:pPr>
            <a:r>
              <a:rPr lang="en-CA" sz="1800" dirty="0">
                <a:solidFill>
                  <a:schemeClr val="accent1">
                    <a:lumMod val="75000"/>
                  </a:schemeClr>
                </a:solidFill>
                <a:latin typeface="HelveticaNeueLT Std Lt"/>
                <a:ea typeface="Verdana" charset="0"/>
                <a:cs typeface="Verdana" charset="0"/>
              </a:rPr>
              <a:t>Neutral statements are very likely to be interpreted as negative</a:t>
            </a:r>
          </a:p>
          <a:p>
            <a:endParaRPr lang="en-CA" dirty="0"/>
          </a:p>
        </p:txBody>
      </p:sp>
      <p:pic>
        <p:nvPicPr>
          <p:cNvPr id="5124" name="Picture 4" descr="stocked yar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53439">
            <a:off x="4988128" y="2080065"/>
            <a:ext cx="3881392" cy="29708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3246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5124"/>
                                        </p:tgtEl>
                                        <p:attrNameLst>
                                          <p:attrName>style.visibility</p:attrName>
                                        </p:attrNameLst>
                                      </p:cBhvr>
                                      <p:to>
                                        <p:strVal val="visible"/>
                                      </p:to>
                                    </p:set>
                                    <p:anim calcmode="lin" valueType="num">
                                      <p:cBhvr>
                                        <p:cTn id="39" dur="500" fill="hold"/>
                                        <p:tgtEl>
                                          <p:spTgt spid="5124"/>
                                        </p:tgtEl>
                                        <p:attrNameLst>
                                          <p:attrName>ppt_w</p:attrName>
                                        </p:attrNameLst>
                                      </p:cBhvr>
                                      <p:tavLst>
                                        <p:tav tm="0">
                                          <p:val>
                                            <p:fltVal val="0"/>
                                          </p:val>
                                        </p:tav>
                                        <p:tav tm="100000">
                                          <p:val>
                                            <p:strVal val="#ppt_w"/>
                                          </p:val>
                                        </p:tav>
                                      </p:tavLst>
                                    </p:anim>
                                    <p:anim calcmode="lin" valueType="num">
                                      <p:cBhvr>
                                        <p:cTn id="40" dur="500" fill="hold"/>
                                        <p:tgtEl>
                                          <p:spTgt spid="5124"/>
                                        </p:tgtEl>
                                        <p:attrNameLst>
                                          <p:attrName>ppt_h</p:attrName>
                                        </p:attrNameLst>
                                      </p:cBhvr>
                                      <p:tavLst>
                                        <p:tav tm="0">
                                          <p:val>
                                            <p:fltVal val="0"/>
                                          </p:val>
                                        </p:tav>
                                        <p:tav tm="100000">
                                          <p:val>
                                            <p:strVal val="#ppt_h"/>
                                          </p:val>
                                        </p:tav>
                                      </p:tavLst>
                                    </p:anim>
                                    <p:animEffect transition="in" filter="fade">
                                      <p:cBhvr>
                                        <p:cTn id="4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of Warmth</a:t>
            </a:r>
          </a:p>
        </p:txBody>
      </p:sp>
      <p:sp>
        <p:nvSpPr>
          <p:cNvPr id="3" name="Content Placeholder 2"/>
          <p:cNvSpPr>
            <a:spLocks noGrp="1"/>
          </p:cNvSpPr>
          <p:nvPr>
            <p:ph sz="half" idx="10"/>
          </p:nvPr>
        </p:nvSpPr>
        <p:spPr>
          <a:xfrm>
            <a:off x="685800" y="1600200"/>
            <a:ext cx="7770812" cy="4737538"/>
          </a:xfrm>
        </p:spPr>
        <p:txBody>
          <a:bodyPr/>
          <a:lstStyle/>
          <a:p>
            <a:r>
              <a:rPr lang="en-CA" dirty="0"/>
              <a:t>day1: And I just want someone to tell me something encouraging in order to sleep without stressing out</a:t>
            </a:r>
          </a:p>
          <a:p>
            <a:r>
              <a:rPr lang="en-CA" dirty="0"/>
              <a:t>Counsellor: </a:t>
            </a:r>
            <a:r>
              <a:rPr lang="en-CA" dirty="0" err="1"/>
              <a:t>Ahh</a:t>
            </a:r>
            <a:r>
              <a:rPr lang="en-CA" dirty="0"/>
              <a:t>! It’s true that the first day of school is always a little stressful. </a:t>
            </a:r>
          </a:p>
          <a:p>
            <a:r>
              <a:rPr lang="en-CA" dirty="0"/>
              <a:t>Counsellor (cont’d): I hear you :) </a:t>
            </a:r>
          </a:p>
          <a:p>
            <a:r>
              <a:rPr lang="en-CA" dirty="0"/>
              <a:t>Counsellor (cont’d): Tell me, what is stressing you out the most at the thought of going back to school?</a:t>
            </a:r>
          </a:p>
          <a:p>
            <a:r>
              <a:rPr lang="en-CA" dirty="0"/>
              <a:t>day1: its the fact that I am changing locations that has me lost and confused</a:t>
            </a:r>
          </a:p>
          <a:p>
            <a:r>
              <a:rPr lang="en-CA" dirty="0"/>
              <a:t>Counsellor: Hmm. </a:t>
            </a:r>
          </a:p>
          <a:p>
            <a:r>
              <a:rPr lang="en-CA" dirty="0"/>
              <a:t>day1: and also the fact that I don’t have my best friend with me</a:t>
            </a:r>
          </a:p>
          <a:p>
            <a:r>
              <a:rPr lang="en-CA" dirty="0"/>
              <a:t>Counsellor: </a:t>
            </a:r>
            <a:r>
              <a:rPr lang="en-CA" dirty="0" err="1"/>
              <a:t>Ahh</a:t>
            </a:r>
            <a:r>
              <a:rPr lang="en-CA" dirty="0"/>
              <a:t>. </a:t>
            </a:r>
          </a:p>
          <a:p>
            <a:r>
              <a:rPr lang="en-CA" dirty="0"/>
              <a:t>Counsellor (cont’d): What would help you be less stressed out, in your opinion?</a:t>
            </a:r>
          </a:p>
          <a:p>
            <a:r>
              <a:rPr lang="en-CA" dirty="0"/>
              <a:t>day1: I don’t know…. comforting words, advice for the first day of school…. :(</a:t>
            </a:r>
          </a:p>
          <a:p>
            <a:r>
              <a:rPr lang="en-CA" dirty="0"/>
              <a:t>Counsellor: Can you think about the last time that you were stressed out about the first day of school and everything went ok? :)</a:t>
            </a:r>
          </a:p>
          <a:p>
            <a:endParaRPr lang="en-CA" dirty="0"/>
          </a:p>
        </p:txBody>
      </p:sp>
    </p:spTree>
    <p:extLst>
      <p:ext uri="{BB962C8B-B14F-4D97-AF65-F5344CB8AC3E}">
        <p14:creationId xmlns:p14="http://schemas.microsoft.com/office/powerpoint/2010/main" val="3629443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9454"/>
            <a:ext cx="7770812" cy="569576"/>
          </a:xfrm>
        </p:spPr>
        <p:txBody>
          <a:bodyPr/>
          <a:lstStyle/>
          <a:p>
            <a:r>
              <a:rPr lang="en-CA" dirty="0"/>
              <a:t>Conveying Warmth</a:t>
            </a:r>
          </a:p>
        </p:txBody>
      </p:sp>
      <p:sp>
        <p:nvSpPr>
          <p:cNvPr id="3" name="Content Placeholder 2"/>
          <p:cNvSpPr>
            <a:spLocks noGrp="1"/>
          </p:cNvSpPr>
          <p:nvPr>
            <p:ph sz="half" idx="10"/>
          </p:nvPr>
        </p:nvSpPr>
        <p:spPr>
          <a:xfrm>
            <a:off x="496957" y="1600200"/>
            <a:ext cx="3985592" cy="4297680"/>
          </a:xfrm>
        </p:spPr>
        <p:txBody>
          <a:bodyPr/>
          <a:lstStyle/>
          <a:p>
            <a:r>
              <a:rPr lang="en-CA" sz="1600" dirty="0">
                <a:latin typeface="HelveticaNeueLT Std Lt"/>
              </a:rPr>
              <a:t>Acknowledge the emotions presented by the client.</a:t>
            </a:r>
            <a:r>
              <a:rPr lang="en-CA" sz="1600" dirty="0">
                <a:solidFill>
                  <a:schemeClr val="accent1">
                    <a:lumMod val="75000"/>
                  </a:schemeClr>
                </a:solidFill>
                <a:latin typeface="HelveticaNeueLT Std Lt"/>
                <a:ea typeface="Verdana" charset="0"/>
                <a:cs typeface="Verdana" charset="0"/>
              </a:rPr>
              <a:t> </a:t>
            </a:r>
          </a:p>
          <a:p>
            <a:endParaRPr lang="en-CA" sz="1600" dirty="0">
              <a:solidFill>
                <a:schemeClr val="accent1">
                  <a:lumMod val="75000"/>
                </a:schemeClr>
              </a:solidFill>
              <a:latin typeface="HelveticaNeueLT Std Lt"/>
              <a:ea typeface="Verdana" charset="0"/>
              <a:cs typeface="Verdana" charset="0"/>
            </a:endParaRPr>
          </a:p>
          <a:p>
            <a:r>
              <a:rPr lang="en-CA" sz="1600" dirty="0">
                <a:solidFill>
                  <a:schemeClr val="accent1">
                    <a:lumMod val="75000"/>
                  </a:schemeClr>
                </a:solidFill>
                <a:latin typeface="HelveticaNeueLT Std Lt"/>
                <a:ea typeface="Verdana" charset="0"/>
                <a:cs typeface="Verdana" charset="0"/>
              </a:rPr>
              <a:t>Without acknowledging emotions, neutral statements may be interpreted as cold, curt, or irritated</a:t>
            </a:r>
          </a:p>
          <a:p>
            <a:r>
              <a:rPr lang="en-CA" sz="1600" dirty="0">
                <a:latin typeface="HelveticaNeueLT Std Lt"/>
              </a:rPr>
              <a:t> </a:t>
            </a:r>
          </a:p>
          <a:p>
            <a:r>
              <a:rPr lang="en-CA" sz="1600" dirty="0">
                <a:latin typeface="HelveticaNeueLT Std Lt"/>
              </a:rPr>
              <a:t>Type out vocalizations the client would have heard if it was an in-person session. “</a:t>
            </a:r>
            <a:r>
              <a:rPr lang="en-CA" sz="1600" dirty="0" err="1">
                <a:latin typeface="HelveticaNeueLT Std Lt"/>
              </a:rPr>
              <a:t>Ahh</a:t>
            </a:r>
            <a:r>
              <a:rPr lang="en-CA" sz="1600" dirty="0">
                <a:latin typeface="HelveticaNeueLT Std Lt"/>
              </a:rPr>
              <a:t>! I see…” “hmmm…”</a:t>
            </a:r>
          </a:p>
          <a:p>
            <a:endParaRPr lang="en-CA" sz="1600" dirty="0">
              <a:latin typeface="HelveticaNeueLT Std Lt"/>
            </a:endParaRPr>
          </a:p>
          <a:p>
            <a:r>
              <a:rPr lang="en-CA" sz="1600" dirty="0">
                <a:latin typeface="HelveticaNeueLT Std Lt"/>
              </a:rPr>
              <a:t>Use appropriate emoticons to communicate what they may see on your face if they were with you</a:t>
            </a:r>
            <a:r>
              <a:rPr lang="en-CA" sz="1600" dirty="0"/>
              <a:t>  </a:t>
            </a:r>
            <a:r>
              <a:rPr lang="en-CA" sz="2000" b="1" dirty="0">
                <a:latin typeface="HelveticaNeueLT Std Lt"/>
                <a:sym typeface="Wingdings" panose="05000000000000000000" pitchFamily="2" charset="2"/>
              </a:rPr>
              <a:t></a:t>
            </a:r>
            <a:r>
              <a:rPr lang="en-CA" sz="2000" dirty="0">
                <a:solidFill>
                  <a:srgbClr val="414448"/>
                </a:solidFill>
                <a:latin typeface="HelveticaNeueLT Std Lt"/>
                <a:sym typeface="Wingdings" panose="05000000000000000000" pitchFamily="2" charset="2"/>
              </a:rPr>
              <a:t> </a:t>
            </a:r>
            <a:r>
              <a:rPr lang="en-CA" sz="2400" b="1" dirty="0">
                <a:latin typeface="HelveticaRounded LT Std Bd" pitchFamily="34" charset="0"/>
                <a:ea typeface="+mj-ea"/>
                <a:sym typeface="Wingdings" panose="05000000000000000000" pitchFamily="2" charset="2"/>
              </a:rPr>
              <a:t></a:t>
            </a:r>
            <a:endParaRPr lang="en-CA" sz="1600" dirty="0">
              <a:latin typeface="HelveticaNeueLT Std Lt"/>
            </a:endParaRPr>
          </a:p>
        </p:txBody>
      </p:sp>
      <p:pic>
        <p:nvPicPr>
          <p:cNvPr id="6150" name="Picture 6" descr="decorative pe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70966">
            <a:off x="5208709" y="1413022"/>
            <a:ext cx="5489191" cy="41168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36045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Empathy &amp; Genuineness </a:t>
            </a:r>
          </a:p>
        </p:txBody>
      </p:sp>
    </p:spTree>
    <p:extLst>
      <p:ext uri="{BB962C8B-B14F-4D97-AF65-F5344CB8AC3E}">
        <p14:creationId xmlns:p14="http://schemas.microsoft.com/office/powerpoint/2010/main" val="2048586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332"/>
            <a:ext cx="7770812" cy="569576"/>
          </a:xfrm>
        </p:spPr>
        <p:txBody>
          <a:bodyPr/>
          <a:lstStyle/>
          <a:p>
            <a:r>
              <a:rPr lang="en-CA" dirty="0"/>
              <a:t>Empathy is…</a:t>
            </a:r>
          </a:p>
        </p:txBody>
      </p:sp>
      <p:sp>
        <p:nvSpPr>
          <p:cNvPr id="3" name="Content Placeholder 2"/>
          <p:cNvSpPr>
            <a:spLocks noGrp="1"/>
          </p:cNvSpPr>
          <p:nvPr>
            <p:ph sz="half" idx="10"/>
          </p:nvPr>
        </p:nvSpPr>
        <p:spPr>
          <a:xfrm>
            <a:off x="685800" y="1381539"/>
            <a:ext cx="8153400" cy="4893137"/>
          </a:xfrm>
        </p:spPr>
        <p:txBody>
          <a:bodyPr/>
          <a:lstStyle/>
          <a:p>
            <a:pPr marL="285750" indent="-285750">
              <a:buFont typeface="Arial" panose="020B0604020202020204" pitchFamily="34" charset="0"/>
              <a:buChar char="•"/>
            </a:pPr>
            <a:r>
              <a:rPr lang="en-CA" sz="1800" dirty="0"/>
              <a:t>the experience of understanding a client’s situation from their perspective- putting ourselves in their shoes while maintaining professionalism</a:t>
            </a:r>
          </a:p>
          <a:p>
            <a:endParaRPr lang="en-CA" sz="1800" dirty="0"/>
          </a:p>
          <a:p>
            <a:pPr marL="285750" indent="-285750">
              <a:buFont typeface="Arial" panose="020B0604020202020204" pitchFamily="34" charset="0"/>
              <a:buChar char="•"/>
            </a:pPr>
            <a:r>
              <a:rPr lang="en-CA" sz="1800" dirty="0"/>
              <a:t>the primary way we communicate a stance of non-judgment</a:t>
            </a:r>
          </a:p>
          <a:p>
            <a:pPr marL="285750" indent="-285750">
              <a:buFont typeface="Arial" panose="020B0604020202020204" pitchFamily="34" charset="0"/>
              <a:buChar char="•"/>
            </a:pPr>
            <a:endParaRPr lang="en-CA" sz="1800" dirty="0"/>
          </a:p>
          <a:p>
            <a:pPr marL="285750" lvl="0" indent="-285750">
              <a:buFont typeface="Arial" panose="020B0604020202020204" pitchFamily="34" charset="0"/>
              <a:buChar char="•"/>
            </a:pPr>
            <a:r>
              <a:rPr lang="en-CA" sz="1800" dirty="0"/>
              <a:t>must be communicated deliberately</a:t>
            </a:r>
            <a:endParaRPr lang="en-CA" sz="1800" b="1" dirty="0">
              <a:solidFill>
                <a:srgbClr val="0070C0"/>
              </a:solidFill>
            </a:endParaRPr>
          </a:p>
          <a:p>
            <a:pPr lvl="0" algn="ctr"/>
            <a:endParaRPr lang="en-CA" sz="1800" b="1" dirty="0">
              <a:solidFill>
                <a:srgbClr val="0070C0"/>
              </a:solidFill>
            </a:endParaRPr>
          </a:p>
          <a:p>
            <a:pPr lvl="0" algn="ctr"/>
            <a:endParaRPr lang="en-CA" sz="1800" b="1" dirty="0">
              <a:solidFill>
                <a:srgbClr val="0070C0"/>
              </a:solidFill>
            </a:endParaRPr>
          </a:p>
          <a:p>
            <a:pPr lvl="0" algn="ctr"/>
            <a:endParaRPr lang="en-CA" sz="1800" b="1" dirty="0">
              <a:solidFill>
                <a:srgbClr val="0070C0"/>
              </a:solidFill>
            </a:endParaRPr>
          </a:p>
          <a:p>
            <a:pPr lvl="0" algn="ctr"/>
            <a:endParaRPr lang="en-CA" sz="1800" b="1" dirty="0">
              <a:solidFill>
                <a:srgbClr val="0070C0"/>
              </a:solidFill>
            </a:endParaRPr>
          </a:p>
          <a:p>
            <a:pPr lvl="0" algn="ctr"/>
            <a:endParaRPr lang="en-CA" sz="1800" b="1" dirty="0">
              <a:solidFill>
                <a:srgbClr val="0070C0"/>
              </a:solidFill>
            </a:endParaRPr>
          </a:p>
          <a:p>
            <a:pPr lvl="0" algn="ctr"/>
            <a:endParaRPr lang="en-CA" sz="1800" b="1" dirty="0">
              <a:solidFill>
                <a:srgbClr val="0070C0"/>
              </a:solidFill>
            </a:endParaRPr>
          </a:p>
          <a:p>
            <a:pPr lvl="0" algn="ctr"/>
            <a:endParaRPr lang="en-CA" sz="1800" b="1" dirty="0">
              <a:solidFill>
                <a:srgbClr val="0070C0"/>
              </a:solidFill>
            </a:endParaRPr>
          </a:p>
        </p:txBody>
      </p:sp>
      <p:sp>
        <p:nvSpPr>
          <p:cNvPr id="4" name="Rounded Rectangular Callout 3"/>
          <p:cNvSpPr/>
          <p:nvPr/>
        </p:nvSpPr>
        <p:spPr>
          <a:xfrm>
            <a:off x="2798379" y="3836430"/>
            <a:ext cx="5880538" cy="612648"/>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CA" dirty="0"/>
              <a:t>Ah, okay… tell me more about what happened…I want to understand what it was like for you…</a:t>
            </a:r>
          </a:p>
        </p:txBody>
      </p:sp>
      <p:sp>
        <p:nvSpPr>
          <p:cNvPr id="5" name="Rounded Rectangular Callout 4"/>
          <p:cNvSpPr/>
          <p:nvPr/>
        </p:nvSpPr>
        <p:spPr>
          <a:xfrm>
            <a:off x="331074" y="4751227"/>
            <a:ext cx="6558455" cy="612648"/>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t>Hmmm…I can imagine that would’ve been frustrating to have tried talking with her, only to have her ignore you…</a:t>
            </a:r>
          </a:p>
        </p:txBody>
      </p:sp>
      <p:sp>
        <p:nvSpPr>
          <p:cNvPr id="6" name="Rounded Rectangular Callout 5"/>
          <p:cNvSpPr/>
          <p:nvPr/>
        </p:nvSpPr>
        <p:spPr>
          <a:xfrm>
            <a:off x="2885088" y="5602962"/>
            <a:ext cx="5675586" cy="612648"/>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t>So I’m curious, what do you think you will do next?</a:t>
            </a:r>
          </a:p>
        </p:txBody>
      </p:sp>
    </p:spTree>
    <p:extLst>
      <p:ext uri="{BB962C8B-B14F-4D97-AF65-F5344CB8AC3E}">
        <p14:creationId xmlns:p14="http://schemas.microsoft.com/office/powerpoint/2010/main" val="231942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3"/>
        <p:cNvGrpSpPr/>
        <p:nvPr/>
      </p:nvGrpSpPr>
      <p:grpSpPr>
        <a:xfrm>
          <a:off x="0" y="0"/>
          <a:ext cx="0" cy="0"/>
          <a:chOff x="0" y="0"/>
          <a:chExt cx="0" cy="0"/>
        </a:xfrm>
      </p:grpSpPr>
      <p:pic>
        <p:nvPicPr>
          <p:cNvPr id="254" name="Google Shape;254;p51"/>
          <p:cNvPicPr preferRelativeResize="0"/>
          <p:nvPr/>
        </p:nvPicPr>
        <p:blipFill>
          <a:blip r:embed="rId3">
            <a:alphaModFix/>
          </a:blip>
          <a:stretch>
            <a:fillRect/>
          </a:stretch>
        </p:blipFill>
        <p:spPr>
          <a:xfrm>
            <a:off x="2005050" y="1903350"/>
            <a:ext cx="6006926" cy="3203700"/>
          </a:xfrm>
          <a:prstGeom prst="rect">
            <a:avLst/>
          </a:prstGeom>
          <a:noFill/>
          <a:ln>
            <a:noFill/>
          </a:ln>
        </p:spPr>
      </p:pic>
      <p:pic>
        <p:nvPicPr>
          <p:cNvPr id="255" name="Google Shape;255;p51"/>
          <p:cNvPicPr preferRelativeResize="0"/>
          <p:nvPr/>
        </p:nvPicPr>
        <p:blipFill>
          <a:blip r:embed="rId4">
            <a:alphaModFix/>
          </a:blip>
          <a:stretch>
            <a:fillRect/>
          </a:stretch>
        </p:blipFill>
        <p:spPr>
          <a:xfrm>
            <a:off x="6195775" y="2444600"/>
            <a:ext cx="3456326" cy="1843376"/>
          </a:xfrm>
          <a:prstGeom prst="rect">
            <a:avLst/>
          </a:prstGeom>
          <a:noFill/>
          <a:ln>
            <a:noFill/>
          </a:ln>
        </p:spPr>
      </p:pic>
      <p:sp>
        <p:nvSpPr>
          <p:cNvPr id="256" name="Google Shape;256;p51"/>
          <p:cNvSpPr/>
          <p:nvPr/>
        </p:nvSpPr>
        <p:spPr>
          <a:xfrm>
            <a:off x="75725" y="5409390"/>
            <a:ext cx="8984100" cy="991409"/>
          </a:xfrm>
          <a:prstGeom prst="rect">
            <a:avLst/>
          </a:prstGeom>
          <a:solidFill>
            <a:srgbClr val="4EAAB1"/>
          </a:solidFill>
          <a:ln>
            <a:noFill/>
          </a:ln>
        </p:spPr>
        <p:txBody>
          <a:bodyPr spcFirstLastPara="1" wrap="square" lIns="68575" tIns="34275" rIns="68575" bIns="34275" anchor="t" anchorCtr="0">
            <a:noAutofit/>
          </a:bodyPr>
          <a:lstStyle/>
          <a:p>
            <a:pPr>
              <a:lnSpc>
                <a:spcPct val="115000"/>
              </a:lnSpc>
              <a:buClr>
                <a:schemeClr val="lt1"/>
              </a:buClr>
              <a:buSzPts val="1800"/>
            </a:pPr>
            <a:r>
              <a:rPr lang="en" dirty="0">
                <a:solidFill>
                  <a:schemeClr val="lt1"/>
                </a:solidFill>
                <a:latin typeface="Montserrat ExtraBold"/>
                <a:ea typeface="Open Sans"/>
                <a:cs typeface="Open Sans"/>
                <a:sym typeface="Open Sans"/>
              </a:rPr>
              <a:t>Objective: </a:t>
            </a:r>
            <a:r>
              <a:rPr lang="en" b="1" dirty="0">
                <a:solidFill>
                  <a:schemeClr val="lt1"/>
                </a:solidFill>
                <a:latin typeface="Montserrat ExtraBold"/>
                <a:ea typeface="Open Sans"/>
                <a:cs typeface="Open Sans"/>
                <a:sym typeface="Open Sans"/>
              </a:rPr>
              <a:t>Develop and pilot-test </a:t>
            </a:r>
            <a:r>
              <a:rPr lang="en" dirty="0">
                <a:solidFill>
                  <a:schemeClr val="lt1"/>
                </a:solidFill>
                <a:latin typeface="Montserrat ExtraBold"/>
                <a:ea typeface="Open Sans"/>
                <a:cs typeface="Open Sans"/>
                <a:sym typeface="Open Sans"/>
              </a:rPr>
              <a:t>the use of an </a:t>
            </a:r>
            <a:r>
              <a:rPr lang="en" b="1" dirty="0">
                <a:solidFill>
                  <a:schemeClr val="lt1"/>
                </a:solidFill>
                <a:latin typeface="Montserrat ExtraBold"/>
                <a:ea typeface="Open Sans"/>
                <a:cs typeface="Open Sans"/>
                <a:sym typeface="Open Sans"/>
              </a:rPr>
              <a:t>online self-referral pathway</a:t>
            </a:r>
            <a:r>
              <a:rPr lang="en" dirty="0">
                <a:solidFill>
                  <a:schemeClr val="lt1"/>
                </a:solidFill>
                <a:latin typeface="Montserrat ExtraBold"/>
                <a:ea typeface="Open Sans"/>
                <a:cs typeface="Open Sans"/>
                <a:sym typeface="Open Sans"/>
              </a:rPr>
              <a:t> to facilitate </a:t>
            </a:r>
            <a:r>
              <a:rPr lang="en" b="1" dirty="0">
                <a:solidFill>
                  <a:schemeClr val="lt1"/>
                </a:solidFill>
                <a:latin typeface="Montserrat ExtraBold"/>
                <a:ea typeface="Open Sans"/>
                <a:cs typeface="Open Sans"/>
                <a:sym typeface="Open Sans"/>
              </a:rPr>
              <a:t>rapid referral</a:t>
            </a:r>
            <a:r>
              <a:rPr lang="en" dirty="0">
                <a:solidFill>
                  <a:schemeClr val="lt1"/>
                </a:solidFill>
                <a:latin typeface="Montserrat ExtraBold"/>
                <a:ea typeface="Open Sans"/>
                <a:cs typeface="Open Sans"/>
                <a:sym typeface="Open Sans"/>
              </a:rPr>
              <a:t>, </a:t>
            </a:r>
            <a:r>
              <a:rPr lang="en" b="1" dirty="0">
                <a:solidFill>
                  <a:schemeClr val="lt1"/>
                </a:solidFill>
                <a:latin typeface="Montserrat ExtraBold"/>
                <a:ea typeface="Open Sans"/>
                <a:cs typeface="Open Sans"/>
                <a:sym typeface="Open Sans"/>
              </a:rPr>
              <a:t>referral management</a:t>
            </a:r>
            <a:r>
              <a:rPr lang="en" dirty="0">
                <a:solidFill>
                  <a:schemeClr val="lt1"/>
                </a:solidFill>
                <a:latin typeface="Montserrat ExtraBold"/>
                <a:ea typeface="Open Sans"/>
                <a:cs typeface="Open Sans"/>
                <a:sym typeface="Open Sans"/>
              </a:rPr>
              <a:t>, and </a:t>
            </a:r>
            <a:r>
              <a:rPr lang="en" b="1" dirty="0">
                <a:solidFill>
                  <a:schemeClr val="lt1"/>
                </a:solidFill>
                <a:latin typeface="Montserrat ExtraBold"/>
                <a:ea typeface="Open Sans"/>
                <a:cs typeface="Open Sans"/>
                <a:sym typeface="Open Sans"/>
              </a:rPr>
              <a:t>direct access </a:t>
            </a:r>
            <a:r>
              <a:rPr lang="en" dirty="0">
                <a:solidFill>
                  <a:schemeClr val="lt1"/>
                </a:solidFill>
                <a:latin typeface="Montserrat ExtraBold"/>
                <a:ea typeface="Open Sans"/>
                <a:cs typeface="Open Sans"/>
                <a:sym typeface="Open Sans"/>
              </a:rPr>
              <a:t>to mental health services for youth. </a:t>
            </a:r>
            <a:endParaRPr dirty="0">
              <a:latin typeface="Montserrat ExtraBold"/>
            </a:endParaRPr>
          </a:p>
        </p:txBody>
      </p:sp>
      <p:pic>
        <p:nvPicPr>
          <p:cNvPr id="257" name="Google Shape;257;p51"/>
          <p:cNvPicPr preferRelativeResize="0"/>
          <p:nvPr/>
        </p:nvPicPr>
        <p:blipFill>
          <a:blip r:embed="rId5">
            <a:alphaModFix/>
          </a:blip>
          <a:stretch>
            <a:fillRect/>
          </a:stretch>
        </p:blipFill>
        <p:spPr>
          <a:xfrm>
            <a:off x="2240626" y="1976525"/>
            <a:ext cx="1425349" cy="760186"/>
          </a:xfrm>
          <a:prstGeom prst="rect">
            <a:avLst/>
          </a:prstGeom>
          <a:noFill/>
          <a:ln>
            <a:noFill/>
          </a:ln>
        </p:spPr>
      </p:pic>
      <p:pic>
        <p:nvPicPr>
          <p:cNvPr id="258" name="Google Shape;258;p51"/>
          <p:cNvPicPr preferRelativeResize="0"/>
          <p:nvPr/>
        </p:nvPicPr>
        <p:blipFill>
          <a:blip r:embed="rId5">
            <a:alphaModFix/>
          </a:blip>
          <a:stretch>
            <a:fillRect/>
          </a:stretch>
        </p:blipFill>
        <p:spPr>
          <a:xfrm rot="-10246697" flipH="1">
            <a:off x="5939951" y="4091626"/>
            <a:ext cx="1425351" cy="760187"/>
          </a:xfrm>
          <a:prstGeom prst="rect">
            <a:avLst/>
          </a:prstGeom>
          <a:noFill/>
          <a:ln>
            <a:noFill/>
          </a:ln>
        </p:spPr>
      </p:pic>
      <p:sp>
        <p:nvSpPr>
          <p:cNvPr id="259" name="Google Shape;259;p51"/>
          <p:cNvSpPr txBox="1"/>
          <p:nvPr/>
        </p:nvSpPr>
        <p:spPr>
          <a:xfrm>
            <a:off x="2522900" y="241607"/>
            <a:ext cx="6496200" cy="1090686"/>
          </a:xfrm>
          <a:prstGeom prst="rect">
            <a:avLst/>
          </a:prstGeom>
          <a:solidFill>
            <a:srgbClr val="4EAAB1"/>
          </a:solidFill>
          <a:ln>
            <a:noFill/>
          </a:ln>
        </p:spPr>
        <p:txBody>
          <a:bodyPr spcFirstLastPara="1" wrap="square" lIns="68575" tIns="34275" rIns="68575" bIns="34275" anchor="ctr" anchorCtr="0">
            <a:noAutofit/>
          </a:bodyPr>
          <a:lstStyle/>
          <a:p>
            <a:pPr>
              <a:lnSpc>
                <a:spcPct val="90000"/>
              </a:lnSpc>
              <a:buClr>
                <a:srgbClr val="000000"/>
              </a:buClr>
              <a:buSzPts val="500"/>
            </a:pPr>
            <a:r>
              <a:rPr lang="en" b="1" dirty="0">
                <a:solidFill>
                  <a:srgbClr val="244061"/>
                </a:solidFill>
                <a:latin typeface="Montserrat"/>
                <a:ea typeface="Montserrat"/>
                <a:cs typeface="Montserrat"/>
                <a:sym typeface="Montserrat"/>
              </a:rPr>
              <a:t>Pathway for Rapid, Internet-based, Self-referral to Mental health services for youth </a:t>
            </a:r>
            <a:endParaRPr dirty="0"/>
          </a:p>
          <a:p>
            <a:pPr>
              <a:lnSpc>
                <a:spcPct val="90000"/>
              </a:lnSpc>
              <a:buClr>
                <a:srgbClr val="000000"/>
              </a:buClr>
              <a:buSzPts val="500"/>
            </a:pPr>
            <a:r>
              <a:rPr lang="en" b="1" dirty="0" err="1">
                <a:solidFill>
                  <a:schemeClr val="bg1"/>
                </a:solidFill>
                <a:latin typeface="Montserrat"/>
                <a:ea typeface="Montserrat"/>
                <a:cs typeface="Montserrat"/>
                <a:sym typeface="Montserrat"/>
              </a:rPr>
              <a:t>Parcours</a:t>
            </a:r>
            <a:r>
              <a:rPr lang="en" b="1" dirty="0">
                <a:solidFill>
                  <a:schemeClr val="bg1"/>
                </a:solidFill>
                <a:latin typeface="Montserrat"/>
                <a:ea typeface="Montserrat"/>
                <a:cs typeface="Montserrat"/>
                <a:sym typeface="Montserrat"/>
              </a:rPr>
              <a:t> </a:t>
            </a:r>
            <a:r>
              <a:rPr lang="en" b="1" dirty="0" err="1">
                <a:solidFill>
                  <a:schemeClr val="bg1"/>
                </a:solidFill>
                <a:latin typeface="Montserrat"/>
                <a:ea typeface="Montserrat"/>
                <a:cs typeface="Montserrat"/>
                <a:sym typeface="Montserrat"/>
              </a:rPr>
              <a:t>d’autoréférence</a:t>
            </a:r>
            <a:r>
              <a:rPr lang="en" b="1" dirty="0">
                <a:solidFill>
                  <a:schemeClr val="bg1"/>
                </a:solidFill>
                <a:latin typeface="Montserrat"/>
                <a:ea typeface="Montserrat"/>
                <a:cs typeface="Montserrat"/>
                <a:sym typeface="Montserrat"/>
              </a:rPr>
              <a:t> </a:t>
            </a:r>
            <a:r>
              <a:rPr lang="en" b="1" dirty="0" err="1">
                <a:solidFill>
                  <a:schemeClr val="bg1"/>
                </a:solidFill>
                <a:latin typeface="Montserrat"/>
                <a:ea typeface="Montserrat"/>
                <a:cs typeface="Montserrat"/>
                <a:sym typeface="Montserrat"/>
              </a:rPr>
              <a:t>Rapide</a:t>
            </a:r>
            <a:r>
              <a:rPr lang="en" b="1" dirty="0">
                <a:solidFill>
                  <a:schemeClr val="bg1"/>
                </a:solidFill>
                <a:latin typeface="Montserrat"/>
                <a:ea typeface="Montserrat"/>
                <a:cs typeface="Montserrat"/>
                <a:sym typeface="Montserrat"/>
              </a:rPr>
              <a:t>, via Internet, aux services </a:t>
            </a:r>
            <a:r>
              <a:rPr lang="en" b="1" dirty="0" err="1">
                <a:solidFill>
                  <a:schemeClr val="bg1"/>
                </a:solidFill>
                <a:latin typeface="Montserrat"/>
                <a:ea typeface="Montserrat"/>
                <a:cs typeface="Montserrat"/>
                <a:sym typeface="Montserrat"/>
              </a:rPr>
              <a:t>en</a:t>
            </a:r>
            <a:r>
              <a:rPr lang="en" b="1" dirty="0">
                <a:solidFill>
                  <a:schemeClr val="bg1"/>
                </a:solidFill>
                <a:latin typeface="Montserrat"/>
                <a:ea typeface="Montserrat"/>
                <a:cs typeface="Montserrat"/>
                <a:sym typeface="Montserrat"/>
              </a:rPr>
              <a:t> Santé </a:t>
            </a:r>
            <a:r>
              <a:rPr lang="en" b="1" dirty="0" err="1">
                <a:solidFill>
                  <a:schemeClr val="bg1"/>
                </a:solidFill>
                <a:latin typeface="Montserrat"/>
                <a:ea typeface="Montserrat"/>
                <a:cs typeface="Montserrat"/>
                <a:sym typeface="Montserrat"/>
              </a:rPr>
              <a:t>Mentale</a:t>
            </a:r>
            <a:r>
              <a:rPr lang="en" b="1" dirty="0">
                <a:solidFill>
                  <a:schemeClr val="bg1"/>
                </a:solidFill>
                <a:latin typeface="Montserrat"/>
                <a:ea typeface="Montserrat"/>
                <a:cs typeface="Montserrat"/>
                <a:sym typeface="Montserrat"/>
              </a:rPr>
              <a:t> jeunesse</a:t>
            </a:r>
            <a:endParaRPr b="1" dirty="0">
              <a:solidFill>
                <a:schemeClr val="bg1"/>
              </a:solidFill>
              <a:latin typeface="Montserrat"/>
              <a:ea typeface="Montserrat"/>
              <a:cs typeface="Montserrat"/>
              <a:sym typeface="Montserrat"/>
            </a:endParaRPr>
          </a:p>
        </p:txBody>
      </p:sp>
      <p:pic>
        <p:nvPicPr>
          <p:cNvPr id="260" name="Google Shape;260;p51" descr="PRISM Logo.png"/>
          <p:cNvPicPr preferRelativeResize="0"/>
          <p:nvPr/>
        </p:nvPicPr>
        <p:blipFill rotWithShape="1">
          <a:blip r:embed="rId6">
            <a:alphaModFix/>
          </a:blip>
          <a:srcRect/>
          <a:stretch/>
        </p:blipFill>
        <p:spPr>
          <a:xfrm>
            <a:off x="232701" y="406269"/>
            <a:ext cx="2054429" cy="947699"/>
          </a:xfrm>
          <a:prstGeom prst="rect">
            <a:avLst/>
          </a:prstGeom>
          <a:noFill/>
          <a:ln>
            <a:noFill/>
          </a:ln>
        </p:spPr>
      </p:pic>
      <p:pic>
        <p:nvPicPr>
          <p:cNvPr id="261" name="Google Shape;261;p51"/>
          <p:cNvPicPr preferRelativeResize="0"/>
          <p:nvPr/>
        </p:nvPicPr>
        <p:blipFill rotWithShape="1">
          <a:blip r:embed="rId7">
            <a:alphaModFix/>
          </a:blip>
          <a:srcRect l="21251" t="10536" r="12232" b="19542"/>
          <a:stretch/>
        </p:blipFill>
        <p:spPr>
          <a:xfrm>
            <a:off x="22550" y="2325962"/>
            <a:ext cx="3590250" cy="2012834"/>
          </a:xfrm>
          <a:prstGeom prst="rect">
            <a:avLst/>
          </a:prstGeom>
          <a:noFill/>
          <a:ln>
            <a:noFill/>
          </a:ln>
        </p:spPr>
      </p:pic>
    </p:spTree>
    <p:extLst>
      <p:ext uri="{BB962C8B-B14F-4D97-AF65-F5344CB8AC3E}">
        <p14:creationId xmlns:p14="http://schemas.microsoft.com/office/powerpoint/2010/main" val="3616795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60" y="381098"/>
            <a:ext cx="7770812" cy="569576"/>
          </a:xfrm>
        </p:spPr>
        <p:txBody>
          <a:bodyPr/>
          <a:lstStyle/>
          <a:p>
            <a:r>
              <a:rPr lang="en-CA" dirty="0"/>
              <a:t>How Do We Convey Empathy Through Text?</a:t>
            </a:r>
          </a:p>
        </p:txBody>
      </p:sp>
      <p:sp>
        <p:nvSpPr>
          <p:cNvPr id="3" name="Content Placeholder 2"/>
          <p:cNvSpPr>
            <a:spLocks noGrp="1"/>
          </p:cNvSpPr>
          <p:nvPr>
            <p:ph sz="half" idx="10"/>
          </p:nvPr>
        </p:nvSpPr>
        <p:spPr>
          <a:xfrm>
            <a:off x="447260" y="958908"/>
            <a:ext cx="4319631" cy="5746692"/>
          </a:xfrm>
        </p:spPr>
        <p:txBody>
          <a:bodyPr/>
          <a:lstStyle/>
          <a:p>
            <a:pPr>
              <a:spcBef>
                <a:spcPts val="0"/>
              </a:spcBef>
            </a:pPr>
            <a:r>
              <a:rPr lang="en-CA" sz="1600" dirty="0"/>
              <a:t>By taking time to paraphrase, and reflect back parts of the conversation to demonstrate our understanding, just as we do on the phones…</a:t>
            </a:r>
          </a:p>
          <a:p>
            <a:r>
              <a:rPr lang="en-CA" sz="1600" dirty="0"/>
              <a:t>By m</a:t>
            </a:r>
            <a:r>
              <a:rPr lang="en-CA" sz="1600" dirty="0">
                <a:latin typeface="HelveticaNeueLT Std Lt"/>
              </a:rPr>
              <a:t>aking explicit in our conversation certain aspects of non-verbal communication. </a:t>
            </a:r>
          </a:p>
          <a:p>
            <a:pPr marL="360000" lvl="1"/>
            <a:r>
              <a:rPr lang="en-CA" sz="1600" dirty="0">
                <a:latin typeface="HelveticaNeueLT Std Lt"/>
              </a:rPr>
              <a:t>Explicitly written non-verbal vocalizations (</a:t>
            </a:r>
            <a:r>
              <a:rPr lang="en-CA" sz="1600" dirty="0" err="1">
                <a:latin typeface="HelveticaNeueLT Std Lt"/>
              </a:rPr>
              <a:t>mhmms</a:t>
            </a:r>
            <a:r>
              <a:rPr lang="en-CA" sz="1600" dirty="0">
                <a:latin typeface="HelveticaNeueLT Std Lt"/>
              </a:rPr>
              <a:t> and </a:t>
            </a:r>
            <a:r>
              <a:rPr lang="en-CA" sz="1600" dirty="0" err="1">
                <a:latin typeface="HelveticaNeueLT Std Lt"/>
              </a:rPr>
              <a:t>ahas</a:t>
            </a:r>
            <a:r>
              <a:rPr lang="en-CA" sz="1600" dirty="0">
                <a:latin typeface="HelveticaNeueLT Std Lt"/>
              </a:rPr>
              <a:t>) </a:t>
            </a:r>
          </a:p>
          <a:p>
            <a:pPr marL="360000" lvl="1"/>
            <a:r>
              <a:rPr lang="en-CA" sz="1600" dirty="0">
                <a:latin typeface="HelveticaNeueLT Std Lt"/>
              </a:rPr>
              <a:t>Short sentence fragments (conversational, inviting, ending with …)</a:t>
            </a:r>
          </a:p>
          <a:p>
            <a:pPr marL="360000" lvl="1"/>
            <a:r>
              <a:rPr lang="en-CA" sz="1600" dirty="0">
                <a:latin typeface="HelveticaNeueLT Std Lt"/>
              </a:rPr>
              <a:t>Emoticons (highlight that we are in sync with the emotional content)</a:t>
            </a:r>
          </a:p>
          <a:p>
            <a:pPr marL="360000" lvl="1"/>
            <a:r>
              <a:rPr lang="en-CA" sz="1600" dirty="0">
                <a:latin typeface="HelveticaNeueLT Std Lt"/>
              </a:rPr>
              <a:t>Emotional Bracketing which directly describes our empathic response inside of square brackets. </a:t>
            </a:r>
          </a:p>
          <a:p>
            <a:pPr marL="360000" lvl="1" indent="0">
              <a:buNone/>
            </a:pPr>
            <a:r>
              <a:rPr lang="en-CA" sz="1600" dirty="0">
                <a:solidFill>
                  <a:schemeClr val="accent1">
                    <a:lumMod val="75000"/>
                  </a:schemeClr>
                </a:solidFill>
                <a:latin typeface="HelveticaNeueLT Std Lt"/>
                <a:ea typeface="Verdana" charset="0"/>
                <a:cs typeface="Verdana" charset="0"/>
              </a:rPr>
              <a:t>[I am feeling your doubts but we’ll have lots of time to practice]</a:t>
            </a:r>
          </a:p>
        </p:txBody>
      </p:sp>
      <p:pic>
        <p:nvPicPr>
          <p:cNvPr id="7170" name="Picture 2" descr="brown e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9517">
            <a:off x="4895482" y="2568842"/>
            <a:ext cx="3777381" cy="25268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51389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6643"/>
            <a:ext cx="7770812" cy="569576"/>
          </a:xfrm>
        </p:spPr>
        <p:txBody>
          <a:bodyPr/>
          <a:lstStyle/>
          <a:p>
            <a:r>
              <a:rPr lang="en-CA" dirty="0"/>
              <a:t>Examples of Emotional Bracketing</a:t>
            </a:r>
          </a:p>
        </p:txBody>
      </p:sp>
      <p:sp>
        <p:nvSpPr>
          <p:cNvPr id="3" name="Content Placeholder 2"/>
          <p:cNvSpPr>
            <a:spLocks noGrp="1"/>
          </p:cNvSpPr>
          <p:nvPr>
            <p:ph sz="half" idx="10"/>
          </p:nvPr>
        </p:nvSpPr>
        <p:spPr>
          <a:xfrm>
            <a:off x="685800" y="1001027"/>
            <a:ext cx="7770812" cy="5399773"/>
          </a:xfrm>
        </p:spPr>
        <p:txBody>
          <a:bodyPr/>
          <a:lstStyle/>
          <a:p>
            <a:r>
              <a:rPr lang="en-CA" b="1" dirty="0"/>
              <a:t>To communicate empathic feelings:</a:t>
            </a:r>
          </a:p>
          <a:p>
            <a:r>
              <a:rPr lang="en-CA" dirty="0"/>
              <a:t>“I think you are both brave and smart to try that idea!  [feeling a sense of pride in you as I read that.]” </a:t>
            </a:r>
          </a:p>
          <a:p>
            <a:r>
              <a:rPr lang="en-CA" dirty="0"/>
              <a:t>“I am so impressed with how well you know yourself, and how well you were able to express what you’re feeling! [goosebumps]</a:t>
            </a:r>
          </a:p>
          <a:p>
            <a:r>
              <a:rPr lang="en-CA" dirty="0"/>
              <a:t>“So knowing that she may not be interested anymore, what do you think you will do now? [I know that's a heavy question, wondering what you'll say…]”</a:t>
            </a:r>
          </a:p>
          <a:p>
            <a:endParaRPr lang="en-CA" sz="400" dirty="0"/>
          </a:p>
          <a:p>
            <a:r>
              <a:rPr lang="en-CA" b="1" dirty="0"/>
              <a:t>To explain body language:</a:t>
            </a:r>
          </a:p>
          <a:p>
            <a:r>
              <a:rPr lang="en-CA" dirty="0"/>
              <a:t> “[leaning forward in my chair]  I hope you can tell me more about what that was like for you.”</a:t>
            </a:r>
          </a:p>
          <a:p>
            <a:r>
              <a:rPr lang="en-CA" dirty="0"/>
              <a:t> “[nodding] That does sounds hard…” </a:t>
            </a:r>
          </a:p>
          <a:p>
            <a:endParaRPr lang="en-CA" sz="400" dirty="0"/>
          </a:p>
          <a:p>
            <a:r>
              <a:rPr lang="en-CA" b="1" dirty="0"/>
              <a:t>To add nuance and depth to emotions: </a:t>
            </a:r>
          </a:p>
          <a:p>
            <a:r>
              <a:rPr lang="en-CA" dirty="0"/>
              <a:t>“You’ve described a very complex and dangerous situation.  [If you could see me, you would see a look of deep concern, but also hope, in my eyes.]”</a:t>
            </a:r>
          </a:p>
          <a:p>
            <a:r>
              <a:rPr lang="en-CA" dirty="0"/>
              <a:t>“…[empathy in my eyes and a warm smile.]” </a:t>
            </a:r>
          </a:p>
          <a:p>
            <a:endParaRPr lang="en-CA" sz="400" dirty="0"/>
          </a:p>
          <a:p>
            <a:r>
              <a:rPr lang="en-CA" b="1" dirty="0"/>
              <a:t>To inject humour or personality: </a:t>
            </a:r>
          </a:p>
          <a:p>
            <a:r>
              <a:rPr lang="en-CA" dirty="0"/>
              <a:t>“I can imagine your reaction when she did that! [my jaw is on the floor!]” </a:t>
            </a:r>
          </a:p>
          <a:p>
            <a:r>
              <a:rPr lang="en-CA" dirty="0"/>
              <a:t>“You have more good news? I can’t wait to hear it!  [eyes wide with excitement]”</a:t>
            </a:r>
          </a:p>
        </p:txBody>
      </p:sp>
    </p:spTree>
    <p:extLst>
      <p:ext uri="{BB962C8B-B14F-4D97-AF65-F5344CB8AC3E}">
        <p14:creationId xmlns:p14="http://schemas.microsoft.com/office/powerpoint/2010/main" val="274558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anim calcmode="lin" valueType="num">
                                      <p:cBhvr>
                                        <p:cTn id="26"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5" end="5"/>
                                            </p:txEl>
                                          </p:spTgt>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2000"/>
                                        <p:tgtEl>
                                          <p:spTgt spid="3">
                                            <p:txEl>
                                              <p:pRg st="6" end="6"/>
                                            </p:txEl>
                                          </p:spTgt>
                                        </p:tgtEl>
                                      </p:cBhvr>
                                    </p:animEffect>
                                    <p:anim calcmode="lin" valueType="num">
                                      <p:cBhvr>
                                        <p:cTn id="31"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
                                            <p:txEl>
                                              <p:pRg st="6" end="6"/>
                                            </p:txEl>
                                          </p:spTgt>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anim calcmode="lin" valueType="num">
                                      <p:cBhvr>
                                        <p:cTn id="36"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p:cTn id="42"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9" end="9"/>
                                            </p:txEl>
                                          </p:spTgt>
                                        </p:tgtEl>
                                      </p:cBhvr>
                                    </p:animEffect>
                                  </p:childTnLst>
                                </p:cTn>
                              </p:par>
                              <p:par>
                                <p:cTn id="46" presetID="31"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 calcmode="lin" valueType="num">
                                      <p:cBhvr>
                                        <p:cTn id="48"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10" end="10"/>
                                            </p:txEl>
                                          </p:spTgt>
                                        </p:tgtEl>
                                      </p:cBhvr>
                                    </p:animEffect>
                                  </p:childTnLst>
                                </p:cTn>
                              </p:par>
                              <p:par>
                                <p:cTn id="52" presetID="31" presetClass="entr" presetSubtype="0" fill="hold"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 calcmode="lin" valueType="num">
                                      <p:cBhvr>
                                        <p:cTn id="54"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wipe(down)">
                                      <p:cBhvr>
                                        <p:cTn id="62" dur="580">
                                          <p:stCondLst>
                                            <p:cond delay="0"/>
                                          </p:stCondLst>
                                        </p:cTn>
                                        <p:tgtEl>
                                          <p:spTgt spid="3">
                                            <p:txEl>
                                              <p:pRg st="13" end="13"/>
                                            </p:txEl>
                                          </p:spTgt>
                                        </p:tgtEl>
                                      </p:cBhvr>
                                    </p:animEffect>
                                    <p:anim calcmode="lin" valueType="num">
                                      <p:cBhvr>
                                        <p:cTn id="63"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3">
                                            <p:txEl>
                                              <p:pRg st="13" end="13"/>
                                            </p:txEl>
                                          </p:spTgt>
                                        </p:tgtEl>
                                      </p:cBhvr>
                                      <p:to x="100000" y="60000"/>
                                    </p:animScale>
                                    <p:animScale>
                                      <p:cBhvr>
                                        <p:cTn id="69" dur="166" decel="50000">
                                          <p:stCondLst>
                                            <p:cond delay="676"/>
                                          </p:stCondLst>
                                        </p:cTn>
                                        <p:tgtEl>
                                          <p:spTgt spid="3">
                                            <p:txEl>
                                              <p:pRg st="13" end="13"/>
                                            </p:txEl>
                                          </p:spTgt>
                                        </p:tgtEl>
                                      </p:cBhvr>
                                      <p:to x="100000" y="100000"/>
                                    </p:animScale>
                                    <p:animScale>
                                      <p:cBhvr>
                                        <p:cTn id="70" dur="26">
                                          <p:stCondLst>
                                            <p:cond delay="1312"/>
                                          </p:stCondLst>
                                        </p:cTn>
                                        <p:tgtEl>
                                          <p:spTgt spid="3">
                                            <p:txEl>
                                              <p:pRg st="13" end="13"/>
                                            </p:txEl>
                                          </p:spTgt>
                                        </p:tgtEl>
                                      </p:cBhvr>
                                      <p:to x="100000" y="80000"/>
                                    </p:animScale>
                                    <p:animScale>
                                      <p:cBhvr>
                                        <p:cTn id="71" dur="166" decel="50000">
                                          <p:stCondLst>
                                            <p:cond delay="1338"/>
                                          </p:stCondLst>
                                        </p:cTn>
                                        <p:tgtEl>
                                          <p:spTgt spid="3">
                                            <p:txEl>
                                              <p:pRg st="13" end="13"/>
                                            </p:txEl>
                                          </p:spTgt>
                                        </p:tgtEl>
                                      </p:cBhvr>
                                      <p:to x="100000" y="100000"/>
                                    </p:animScale>
                                    <p:animScale>
                                      <p:cBhvr>
                                        <p:cTn id="72" dur="26">
                                          <p:stCondLst>
                                            <p:cond delay="1642"/>
                                          </p:stCondLst>
                                        </p:cTn>
                                        <p:tgtEl>
                                          <p:spTgt spid="3">
                                            <p:txEl>
                                              <p:pRg st="13" end="13"/>
                                            </p:txEl>
                                          </p:spTgt>
                                        </p:tgtEl>
                                      </p:cBhvr>
                                      <p:to x="100000" y="90000"/>
                                    </p:animScale>
                                    <p:animScale>
                                      <p:cBhvr>
                                        <p:cTn id="73" dur="166" decel="50000">
                                          <p:stCondLst>
                                            <p:cond delay="1668"/>
                                          </p:stCondLst>
                                        </p:cTn>
                                        <p:tgtEl>
                                          <p:spTgt spid="3">
                                            <p:txEl>
                                              <p:pRg st="13" end="13"/>
                                            </p:txEl>
                                          </p:spTgt>
                                        </p:tgtEl>
                                      </p:cBhvr>
                                      <p:to x="100000" y="100000"/>
                                    </p:animScale>
                                    <p:animScale>
                                      <p:cBhvr>
                                        <p:cTn id="74" dur="26">
                                          <p:stCondLst>
                                            <p:cond delay="1808"/>
                                          </p:stCondLst>
                                        </p:cTn>
                                        <p:tgtEl>
                                          <p:spTgt spid="3">
                                            <p:txEl>
                                              <p:pRg st="13" end="13"/>
                                            </p:txEl>
                                          </p:spTgt>
                                        </p:tgtEl>
                                      </p:cBhvr>
                                      <p:to x="100000" y="95000"/>
                                    </p:animScale>
                                    <p:animScale>
                                      <p:cBhvr>
                                        <p:cTn id="75" dur="166" decel="50000">
                                          <p:stCondLst>
                                            <p:cond delay="1834"/>
                                          </p:stCondLst>
                                        </p:cTn>
                                        <p:tgtEl>
                                          <p:spTgt spid="3">
                                            <p:txEl>
                                              <p:pRg st="13" end="13"/>
                                            </p:txEl>
                                          </p:spTgt>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3">
                                            <p:txEl>
                                              <p:pRg st="14" end="14"/>
                                            </p:txEl>
                                          </p:spTgt>
                                        </p:tgtEl>
                                        <p:attrNameLst>
                                          <p:attrName>style.visibility</p:attrName>
                                        </p:attrNameLst>
                                      </p:cBhvr>
                                      <p:to>
                                        <p:strVal val="visible"/>
                                      </p:to>
                                    </p:set>
                                    <p:animEffect transition="in" filter="wipe(down)">
                                      <p:cBhvr>
                                        <p:cTn id="78" dur="580">
                                          <p:stCondLst>
                                            <p:cond delay="0"/>
                                          </p:stCondLst>
                                        </p:cTn>
                                        <p:tgtEl>
                                          <p:spTgt spid="3">
                                            <p:txEl>
                                              <p:pRg st="14" end="14"/>
                                            </p:txEl>
                                          </p:spTgt>
                                        </p:tgtEl>
                                      </p:cBhvr>
                                    </p:animEffect>
                                    <p:anim calcmode="lin" valueType="num">
                                      <p:cBhvr>
                                        <p:cTn id="79" dur="1822"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3">
                                            <p:txEl>
                                              <p:pRg st="14" end="14"/>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3">
                                            <p:txEl>
                                              <p:pRg st="14" end="14"/>
                                            </p:txEl>
                                          </p:spTgt>
                                        </p:tgtEl>
                                      </p:cBhvr>
                                      <p:to x="100000" y="60000"/>
                                    </p:animScale>
                                    <p:animScale>
                                      <p:cBhvr>
                                        <p:cTn id="85" dur="166" decel="50000">
                                          <p:stCondLst>
                                            <p:cond delay="676"/>
                                          </p:stCondLst>
                                        </p:cTn>
                                        <p:tgtEl>
                                          <p:spTgt spid="3">
                                            <p:txEl>
                                              <p:pRg st="14" end="14"/>
                                            </p:txEl>
                                          </p:spTgt>
                                        </p:tgtEl>
                                      </p:cBhvr>
                                      <p:to x="100000" y="100000"/>
                                    </p:animScale>
                                    <p:animScale>
                                      <p:cBhvr>
                                        <p:cTn id="86" dur="26">
                                          <p:stCondLst>
                                            <p:cond delay="1312"/>
                                          </p:stCondLst>
                                        </p:cTn>
                                        <p:tgtEl>
                                          <p:spTgt spid="3">
                                            <p:txEl>
                                              <p:pRg st="14" end="14"/>
                                            </p:txEl>
                                          </p:spTgt>
                                        </p:tgtEl>
                                      </p:cBhvr>
                                      <p:to x="100000" y="80000"/>
                                    </p:animScale>
                                    <p:animScale>
                                      <p:cBhvr>
                                        <p:cTn id="87" dur="166" decel="50000">
                                          <p:stCondLst>
                                            <p:cond delay="1338"/>
                                          </p:stCondLst>
                                        </p:cTn>
                                        <p:tgtEl>
                                          <p:spTgt spid="3">
                                            <p:txEl>
                                              <p:pRg st="14" end="14"/>
                                            </p:txEl>
                                          </p:spTgt>
                                        </p:tgtEl>
                                      </p:cBhvr>
                                      <p:to x="100000" y="100000"/>
                                    </p:animScale>
                                    <p:animScale>
                                      <p:cBhvr>
                                        <p:cTn id="88" dur="26">
                                          <p:stCondLst>
                                            <p:cond delay="1642"/>
                                          </p:stCondLst>
                                        </p:cTn>
                                        <p:tgtEl>
                                          <p:spTgt spid="3">
                                            <p:txEl>
                                              <p:pRg st="14" end="14"/>
                                            </p:txEl>
                                          </p:spTgt>
                                        </p:tgtEl>
                                      </p:cBhvr>
                                      <p:to x="100000" y="90000"/>
                                    </p:animScale>
                                    <p:animScale>
                                      <p:cBhvr>
                                        <p:cTn id="89" dur="166" decel="50000">
                                          <p:stCondLst>
                                            <p:cond delay="1668"/>
                                          </p:stCondLst>
                                        </p:cTn>
                                        <p:tgtEl>
                                          <p:spTgt spid="3">
                                            <p:txEl>
                                              <p:pRg st="14" end="14"/>
                                            </p:txEl>
                                          </p:spTgt>
                                        </p:tgtEl>
                                      </p:cBhvr>
                                      <p:to x="100000" y="100000"/>
                                    </p:animScale>
                                    <p:animScale>
                                      <p:cBhvr>
                                        <p:cTn id="90" dur="26">
                                          <p:stCondLst>
                                            <p:cond delay="1808"/>
                                          </p:stCondLst>
                                        </p:cTn>
                                        <p:tgtEl>
                                          <p:spTgt spid="3">
                                            <p:txEl>
                                              <p:pRg st="14" end="14"/>
                                            </p:txEl>
                                          </p:spTgt>
                                        </p:tgtEl>
                                      </p:cBhvr>
                                      <p:to x="100000" y="95000"/>
                                    </p:animScale>
                                    <p:animScale>
                                      <p:cBhvr>
                                        <p:cTn id="91" dur="166" decel="50000">
                                          <p:stCondLst>
                                            <p:cond delay="1834"/>
                                          </p:stCondLst>
                                        </p:cTn>
                                        <p:tgtEl>
                                          <p:spTgt spid="3">
                                            <p:txEl>
                                              <p:pRg st="14" end="14"/>
                                            </p:txEl>
                                          </p:spTgt>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3">
                                            <p:txEl>
                                              <p:pRg st="15" end="15"/>
                                            </p:txEl>
                                          </p:spTgt>
                                        </p:tgtEl>
                                        <p:attrNameLst>
                                          <p:attrName>style.visibility</p:attrName>
                                        </p:attrNameLst>
                                      </p:cBhvr>
                                      <p:to>
                                        <p:strVal val="visible"/>
                                      </p:to>
                                    </p:set>
                                    <p:animEffect transition="in" filter="wipe(down)">
                                      <p:cBhvr>
                                        <p:cTn id="94" dur="580">
                                          <p:stCondLst>
                                            <p:cond delay="0"/>
                                          </p:stCondLst>
                                        </p:cTn>
                                        <p:tgtEl>
                                          <p:spTgt spid="3">
                                            <p:txEl>
                                              <p:pRg st="15" end="15"/>
                                            </p:txEl>
                                          </p:spTgt>
                                        </p:tgtEl>
                                      </p:cBhvr>
                                    </p:animEffect>
                                    <p:anim calcmode="lin" valueType="num">
                                      <p:cBhvr>
                                        <p:cTn id="95" dur="1822" tmFilter="0,0; 0.14,0.36; 0.43,0.73; 0.71,0.91; 1.0,1.0">
                                          <p:stCondLst>
                                            <p:cond delay="0"/>
                                          </p:stCondLst>
                                        </p:cTn>
                                        <p:tgtEl>
                                          <p:spTgt spid="3">
                                            <p:txEl>
                                              <p:pRg st="15" end="15"/>
                                            </p:txEl>
                                          </p:spTgt>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3">
                                            <p:txEl>
                                              <p:pRg st="15" end="15"/>
                                            </p:txEl>
                                          </p:spTgt>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3">
                                            <p:txEl>
                                              <p:pRg st="15" end="15"/>
                                            </p:txEl>
                                          </p:spTgt>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3">
                                            <p:txEl>
                                              <p:pRg st="15" end="15"/>
                                            </p:txEl>
                                          </p:spTgt>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3">
                                            <p:txEl>
                                              <p:pRg st="15" end="15"/>
                                            </p:txEl>
                                          </p:spTgt>
                                        </p:tgtEl>
                                        <p:attrNameLst>
                                          <p:attrName>ppt_y</p:attrName>
                                        </p:attrNameLst>
                                      </p:cBhvr>
                                      <p:tavLst>
                                        <p:tav tm="0" fmla="#ppt_y-sin(pi*$)/81">
                                          <p:val>
                                            <p:fltVal val="0"/>
                                          </p:val>
                                        </p:tav>
                                        <p:tav tm="100000">
                                          <p:val>
                                            <p:fltVal val="1"/>
                                          </p:val>
                                        </p:tav>
                                      </p:tavLst>
                                    </p:anim>
                                    <p:animScale>
                                      <p:cBhvr>
                                        <p:cTn id="100" dur="26">
                                          <p:stCondLst>
                                            <p:cond delay="650"/>
                                          </p:stCondLst>
                                        </p:cTn>
                                        <p:tgtEl>
                                          <p:spTgt spid="3">
                                            <p:txEl>
                                              <p:pRg st="15" end="15"/>
                                            </p:txEl>
                                          </p:spTgt>
                                        </p:tgtEl>
                                      </p:cBhvr>
                                      <p:to x="100000" y="60000"/>
                                    </p:animScale>
                                    <p:animScale>
                                      <p:cBhvr>
                                        <p:cTn id="101" dur="166" decel="50000">
                                          <p:stCondLst>
                                            <p:cond delay="676"/>
                                          </p:stCondLst>
                                        </p:cTn>
                                        <p:tgtEl>
                                          <p:spTgt spid="3">
                                            <p:txEl>
                                              <p:pRg st="15" end="15"/>
                                            </p:txEl>
                                          </p:spTgt>
                                        </p:tgtEl>
                                      </p:cBhvr>
                                      <p:to x="100000" y="100000"/>
                                    </p:animScale>
                                    <p:animScale>
                                      <p:cBhvr>
                                        <p:cTn id="102" dur="26">
                                          <p:stCondLst>
                                            <p:cond delay="1312"/>
                                          </p:stCondLst>
                                        </p:cTn>
                                        <p:tgtEl>
                                          <p:spTgt spid="3">
                                            <p:txEl>
                                              <p:pRg st="15" end="15"/>
                                            </p:txEl>
                                          </p:spTgt>
                                        </p:tgtEl>
                                      </p:cBhvr>
                                      <p:to x="100000" y="80000"/>
                                    </p:animScale>
                                    <p:animScale>
                                      <p:cBhvr>
                                        <p:cTn id="103" dur="166" decel="50000">
                                          <p:stCondLst>
                                            <p:cond delay="1338"/>
                                          </p:stCondLst>
                                        </p:cTn>
                                        <p:tgtEl>
                                          <p:spTgt spid="3">
                                            <p:txEl>
                                              <p:pRg st="15" end="15"/>
                                            </p:txEl>
                                          </p:spTgt>
                                        </p:tgtEl>
                                      </p:cBhvr>
                                      <p:to x="100000" y="100000"/>
                                    </p:animScale>
                                    <p:animScale>
                                      <p:cBhvr>
                                        <p:cTn id="104" dur="26">
                                          <p:stCondLst>
                                            <p:cond delay="1642"/>
                                          </p:stCondLst>
                                        </p:cTn>
                                        <p:tgtEl>
                                          <p:spTgt spid="3">
                                            <p:txEl>
                                              <p:pRg st="15" end="15"/>
                                            </p:txEl>
                                          </p:spTgt>
                                        </p:tgtEl>
                                      </p:cBhvr>
                                      <p:to x="100000" y="90000"/>
                                    </p:animScale>
                                    <p:animScale>
                                      <p:cBhvr>
                                        <p:cTn id="105" dur="166" decel="50000">
                                          <p:stCondLst>
                                            <p:cond delay="1668"/>
                                          </p:stCondLst>
                                        </p:cTn>
                                        <p:tgtEl>
                                          <p:spTgt spid="3">
                                            <p:txEl>
                                              <p:pRg st="15" end="15"/>
                                            </p:txEl>
                                          </p:spTgt>
                                        </p:tgtEl>
                                      </p:cBhvr>
                                      <p:to x="100000" y="100000"/>
                                    </p:animScale>
                                    <p:animScale>
                                      <p:cBhvr>
                                        <p:cTn id="106" dur="26">
                                          <p:stCondLst>
                                            <p:cond delay="1808"/>
                                          </p:stCondLst>
                                        </p:cTn>
                                        <p:tgtEl>
                                          <p:spTgt spid="3">
                                            <p:txEl>
                                              <p:pRg st="15" end="15"/>
                                            </p:txEl>
                                          </p:spTgt>
                                        </p:tgtEl>
                                      </p:cBhvr>
                                      <p:to x="100000" y="95000"/>
                                    </p:animScale>
                                    <p:animScale>
                                      <p:cBhvr>
                                        <p:cTn id="107" dur="166" decel="50000">
                                          <p:stCondLst>
                                            <p:cond delay="1834"/>
                                          </p:stCondLst>
                                        </p:cTn>
                                        <p:tgtEl>
                                          <p:spTgt spid="3">
                                            <p:txEl>
                                              <p:pRg st="15" end="1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9454"/>
            <a:ext cx="7770812" cy="569576"/>
          </a:xfrm>
        </p:spPr>
        <p:txBody>
          <a:bodyPr/>
          <a:lstStyle/>
          <a:p>
            <a:r>
              <a:rPr lang="en-CA" dirty="0"/>
              <a:t>Genuineness</a:t>
            </a:r>
          </a:p>
        </p:txBody>
      </p:sp>
      <p:sp>
        <p:nvSpPr>
          <p:cNvPr id="3" name="Content Placeholder 2"/>
          <p:cNvSpPr>
            <a:spLocks noGrp="1"/>
          </p:cNvSpPr>
          <p:nvPr>
            <p:ph sz="half" idx="10"/>
          </p:nvPr>
        </p:nvSpPr>
        <p:spPr>
          <a:xfrm>
            <a:off x="685800" y="1600200"/>
            <a:ext cx="4581939" cy="4297680"/>
          </a:xfrm>
        </p:spPr>
        <p:txBody>
          <a:bodyPr/>
          <a:lstStyle/>
          <a:p>
            <a:pPr marL="285750" indent="-285750">
              <a:buFont typeface="Arial" panose="020B0604020202020204" pitchFamily="34" charset="0"/>
              <a:buChar char="•"/>
            </a:pPr>
            <a:r>
              <a:rPr lang="en-CA" sz="1800" dirty="0">
                <a:solidFill>
                  <a:prstClr val="black"/>
                </a:solidFill>
              </a:rPr>
              <a:t>Adolescents and young adults are extremely sensitive to adults’ communication being ‘‘real’’</a:t>
            </a:r>
          </a:p>
          <a:p>
            <a:pPr marL="285750" lvl="0" indent="-285750">
              <a:buFont typeface="Arial" panose="020B0604020202020204" pitchFamily="34" charset="0"/>
              <a:buChar char="•"/>
            </a:pPr>
            <a:r>
              <a:rPr lang="en-CA" sz="1800" dirty="0">
                <a:solidFill>
                  <a:prstClr val="black"/>
                </a:solidFill>
              </a:rPr>
              <a:t>Being genuine means being authentic in our interactions with our online clients</a:t>
            </a:r>
          </a:p>
          <a:p>
            <a:pPr marL="285750" lvl="0" indent="-285750">
              <a:buFont typeface="Arial" panose="020B0604020202020204" pitchFamily="34" charset="0"/>
              <a:buChar char="•"/>
            </a:pPr>
            <a:r>
              <a:rPr lang="en-CA" sz="1800" dirty="0">
                <a:solidFill>
                  <a:prstClr val="black"/>
                </a:solidFill>
              </a:rPr>
              <a:t>It’s okay to share our emotional reactions to our clients’ experiences, without using self disclosure</a:t>
            </a:r>
          </a:p>
          <a:p>
            <a:pPr marL="285750" lvl="0" indent="-285750">
              <a:buFont typeface="Arial" panose="020B0604020202020204" pitchFamily="34" charset="0"/>
              <a:buChar char="•"/>
            </a:pPr>
            <a:r>
              <a:rPr lang="en-CA" sz="1800" dirty="0">
                <a:solidFill>
                  <a:prstClr val="black"/>
                </a:solidFill>
              </a:rPr>
              <a:t>What may feel genuine to one counsellor may feel forced or fake to another</a:t>
            </a:r>
          </a:p>
          <a:p>
            <a:pPr lvl="0"/>
            <a:endParaRPr lang="en-CA" sz="1800" dirty="0">
              <a:solidFill>
                <a:prstClr val="black"/>
              </a:solidFill>
            </a:endParaRPr>
          </a:p>
          <a:p>
            <a:pPr lvl="0" algn="ctr"/>
            <a:r>
              <a:rPr lang="en-CA" sz="1800" b="1" dirty="0">
                <a:solidFill>
                  <a:srgbClr val="0070C0"/>
                </a:solidFill>
              </a:rPr>
              <a:t>What are ways to express genuineness considering our own style and personality?</a:t>
            </a:r>
          </a:p>
          <a:p>
            <a:endParaRPr lang="en-CA" dirty="0"/>
          </a:p>
        </p:txBody>
      </p:sp>
      <p:pic>
        <p:nvPicPr>
          <p:cNvPr id="8194" name="Picture 2" descr="person playing piano in close up phot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62633">
            <a:off x="5523619" y="1867382"/>
            <a:ext cx="2986239" cy="38390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77434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Trustworthiness</a:t>
            </a:r>
          </a:p>
        </p:txBody>
      </p:sp>
    </p:spTree>
    <p:extLst>
      <p:ext uri="{BB962C8B-B14F-4D97-AF65-F5344CB8AC3E}">
        <p14:creationId xmlns:p14="http://schemas.microsoft.com/office/powerpoint/2010/main" val="1270335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774" y="381099"/>
            <a:ext cx="7770812" cy="569576"/>
          </a:xfrm>
        </p:spPr>
        <p:txBody>
          <a:bodyPr/>
          <a:lstStyle/>
          <a:p>
            <a:r>
              <a:rPr lang="en-CA" dirty="0"/>
              <a:t>Trustworthiness</a:t>
            </a:r>
          </a:p>
        </p:txBody>
      </p:sp>
      <p:sp>
        <p:nvSpPr>
          <p:cNvPr id="3" name="Content Placeholder 2"/>
          <p:cNvSpPr>
            <a:spLocks noGrp="1"/>
          </p:cNvSpPr>
          <p:nvPr>
            <p:ph sz="half" idx="10"/>
          </p:nvPr>
        </p:nvSpPr>
        <p:spPr>
          <a:xfrm>
            <a:off x="526774" y="1262269"/>
            <a:ext cx="5188226" cy="4849619"/>
          </a:xfrm>
        </p:spPr>
        <p:txBody>
          <a:bodyPr/>
          <a:lstStyle/>
          <a:p>
            <a:pPr>
              <a:spcAft>
                <a:spcPts val="600"/>
              </a:spcAft>
            </a:pPr>
            <a:r>
              <a:rPr lang="en-CA" sz="1800" dirty="0">
                <a:latin typeface="HelveticaNeueLT Std Lt"/>
              </a:rPr>
              <a:t>Trust is between the client and the counsellor, as well as with the agency  as a whole. </a:t>
            </a:r>
          </a:p>
          <a:p>
            <a:pPr>
              <a:spcAft>
                <a:spcPts val="600"/>
              </a:spcAft>
            </a:pPr>
            <a:r>
              <a:rPr lang="en-CA" sz="1800" dirty="0">
                <a:solidFill>
                  <a:schemeClr val="accent2">
                    <a:lumMod val="75000"/>
                  </a:schemeClr>
                </a:solidFill>
                <a:latin typeface="HelveticaNeueLT Std Lt"/>
              </a:rPr>
              <a:t>How do we build trust?</a:t>
            </a:r>
          </a:p>
          <a:p>
            <a:pPr marL="285750" indent="-285750">
              <a:spcAft>
                <a:spcPts val="600"/>
              </a:spcAft>
              <a:buFont typeface="Arial" panose="020B0604020202020204" pitchFamily="34" charset="0"/>
              <a:buChar char="•"/>
            </a:pPr>
            <a:r>
              <a:rPr lang="en-CA" sz="1800" dirty="0">
                <a:latin typeface="HelveticaNeueLT Std Lt"/>
              </a:rPr>
              <a:t>Present ourselves as professional, using language as our main tool</a:t>
            </a:r>
          </a:p>
          <a:p>
            <a:pPr marL="285750" indent="-285750">
              <a:spcAft>
                <a:spcPts val="600"/>
              </a:spcAft>
              <a:buFont typeface="Arial" panose="020B0604020202020204" pitchFamily="34" charset="0"/>
              <a:buChar char="•"/>
            </a:pPr>
            <a:r>
              <a:rPr lang="en-CA" sz="1800" dirty="0">
                <a:latin typeface="HelveticaNeueLT Std Lt"/>
              </a:rPr>
              <a:t>Giving honest accurate information, providing psychoeducation as needed</a:t>
            </a:r>
          </a:p>
          <a:p>
            <a:pPr marL="285750" indent="-285750">
              <a:spcAft>
                <a:spcPts val="600"/>
              </a:spcAft>
              <a:buFont typeface="Arial" panose="020B0604020202020204" pitchFamily="34" charset="0"/>
              <a:buChar char="•"/>
            </a:pPr>
            <a:r>
              <a:rPr lang="en-CA" sz="1800" dirty="0">
                <a:latin typeface="HelveticaNeueLT Std Lt"/>
              </a:rPr>
              <a:t>Provide appropriate, trusted resources when asked</a:t>
            </a:r>
          </a:p>
          <a:p>
            <a:pPr marL="285750" indent="-285750">
              <a:spcAft>
                <a:spcPts val="600"/>
              </a:spcAft>
              <a:buFont typeface="Arial" panose="020B0604020202020204" pitchFamily="34" charset="0"/>
              <a:buChar char="•"/>
            </a:pPr>
            <a:r>
              <a:rPr lang="en-CA" sz="1800" dirty="0">
                <a:latin typeface="HelveticaNeueLT Std Lt"/>
              </a:rPr>
              <a:t>Not making promises about what will happen, using tentative language</a:t>
            </a:r>
          </a:p>
          <a:p>
            <a:pPr>
              <a:spcAft>
                <a:spcPts val="600"/>
              </a:spcAft>
            </a:pPr>
            <a:r>
              <a:rPr lang="en-CA" sz="1800" dirty="0">
                <a:solidFill>
                  <a:schemeClr val="accent2">
                    <a:lumMod val="75000"/>
                  </a:schemeClr>
                </a:solidFill>
                <a:latin typeface="HelveticaNeueLT Std Lt"/>
              </a:rPr>
              <a:t>We might only have a few opportunities to build this trust, so we </a:t>
            </a:r>
            <a:r>
              <a:rPr lang="en-CA" sz="1800" dirty="0">
                <a:solidFill>
                  <a:schemeClr val="accent2">
                    <a:lumMod val="75000"/>
                  </a:schemeClr>
                </a:solidFill>
                <a:latin typeface="HelveticaNeueLT Std Lt"/>
                <a:ea typeface="Verdana" charset="0"/>
                <a:cs typeface="Verdana" charset="0"/>
              </a:rPr>
              <a:t>need to be mindful of even small ruptures and deal with them right away…</a:t>
            </a:r>
            <a:endParaRPr lang="en-CA" dirty="0">
              <a:solidFill>
                <a:schemeClr val="accent2">
                  <a:lumMod val="75000"/>
                </a:schemeClr>
              </a:solidFill>
            </a:endParaRPr>
          </a:p>
        </p:txBody>
      </p:sp>
      <p:pic>
        <p:nvPicPr>
          <p:cNvPr id="9218" name="Picture 2" descr="grayscale photo of person and dog holding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188826"/>
            <a:ext cx="3429000" cy="472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369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Relationships and Ruptures</a:t>
            </a:r>
          </a:p>
        </p:txBody>
      </p:sp>
      <p:sp>
        <p:nvSpPr>
          <p:cNvPr id="3" name="Content Placeholder 2"/>
          <p:cNvSpPr>
            <a:spLocks noGrp="1"/>
          </p:cNvSpPr>
          <p:nvPr>
            <p:ph sz="half" idx="10"/>
          </p:nvPr>
        </p:nvSpPr>
        <p:spPr>
          <a:xfrm>
            <a:off x="685800" y="1600200"/>
            <a:ext cx="3896360" cy="4297680"/>
          </a:xfrm>
        </p:spPr>
        <p:txBody>
          <a:bodyPr/>
          <a:lstStyle/>
          <a:p>
            <a:pPr marL="285750" indent="-285750">
              <a:buFont typeface="Arial" panose="020B0604020202020204" pitchFamily="34" charset="0"/>
              <a:buChar char="•"/>
            </a:pPr>
            <a:r>
              <a:rPr lang="en-CA" sz="1800" dirty="0"/>
              <a:t>Ruptures are common in the counselling relationship, especially online due to the ambiguity of text-to-text communication</a:t>
            </a:r>
          </a:p>
          <a:p>
            <a:pPr marL="285750" indent="-285750">
              <a:buFont typeface="Arial" panose="020B0604020202020204" pitchFamily="34" charset="0"/>
              <a:buChar char="•"/>
            </a:pPr>
            <a:r>
              <a:rPr lang="en-CA" sz="1800" dirty="0"/>
              <a:t>Both clients and clinicians can contribute to ruptures, either directly or indirectly</a:t>
            </a:r>
          </a:p>
          <a:p>
            <a:pPr marL="285750" indent="-285750">
              <a:buFont typeface="Arial" panose="020B0604020202020204" pitchFamily="34" charset="0"/>
              <a:buChar char="•"/>
            </a:pPr>
            <a:r>
              <a:rPr lang="en-CA" sz="1800" dirty="0"/>
              <a:t>What we want to do is learn to recognize these ruptures, and take steps to repair the relationship during the session</a:t>
            </a:r>
          </a:p>
        </p:txBody>
      </p:sp>
      <p:pic>
        <p:nvPicPr>
          <p:cNvPr id="4" name="Picture 3"/>
          <p:cNvPicPr>
            <a:picLocks noChangeAspect="1"/>
          </p:cNvPicPr>
          <p:nvPr/>
        </p:nvPicPr>
        <p:blipFill>
          <a:blip r:embed="rId2"/>
          <a:stretch>
            <a:fillRect/>
          </a:stretch>
        </p:blipFill>
        <p:spPr>
          <a:xfrm>
            <a:off x="5208104" y="2112319"/>
            <a:ext cx="3114264" cy="3339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0784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36505"/>
            <a:ext cx="7770812" cy="569576"/>
          </a:xfrm>
        </p:spPr>
        <p:txBody>
          <a:bodyPr/>
          <a:lstStyle/>
          <a:p>
            <a:r>
              <a:rPr lang="en-CA" dirty="0"/>
              <a:t>Ruptures- Indirect</a:t>
            </a:r>
          </a:p>
        </p:txBody>
      </p:sp>
      <p:sp>
        <p:nvSpPr>
          <p:cNvPr id="3" name="Content Placeholder 2"/>
          <p:cNvSpPr>
            <a:spLocks noGrp="1"/>
          </p:cNvSpPr>
          <p:nvPr>
            <p:ph sz="half" idx="10"/>
          </p:nvPr>
        </p:nvSpPr>
        <p:spPr>
          <a:xfrm>
            <a:off x="685800" y="1938130"/>
            <a:ext cx="7770812" cy="4399608"/>
          </a:xfrm>
        </p:spPr>
        <p:txBody>
          <a:bodyPr/>
          <a:lstStyle/>
          <a:p>
            <a:r>
              <a:rPr lang="en-CA" sz="1800" dirty="0"/>
              <a:t>When there is a problem in the therapeutic relationship, the client may communicate this indirectly, rather than naming the issue. </a:t>
            </a:r>
          </a:p>
          <a:p>
            <a:endParaRPr lang="en-CA" sz="1800" dirty="0"/>
          </a:p>
          <a:p>
            <a:r>
              <a:rPr lang="en-CA" sz="1800" dirty="0"/>
              <a:t>Clients are self blaming or self critical: </a:t>
            </a:r>
          </a:p>
          <a:p>
            <a:r>
              <a:rPr lang="en-CA" sz="1800" dirty="0">
                <a:solidFill>
                  <a:schemeClr val="accent3">
                    <a:lumMod val="75000"/>
                  </a:schemeClr>
                </a:solidFill>
              </a:rPr>
              <a:t>“I tried making friends and it never works.” or “I can’t do anything right”</a:t>
            </a:r>
          </a:p>
          <a:p>
            <a:endParaRPr lang="en-CA" sz="1800" dirty="0"/>
          </a:p>
          <a:p>
            <a:r>
              <a:rPr lang="en-CA" sz="1800" dirty="0"/>
              <a:t>Clients respond in an acquiescent manner:</a:t>
            </a:r>
            <a:r>
              <a:rPr lang="en-CA" sz="1800" dirty="0">
                <a:solidFill>
                  <a:schemeClr val="accent1">
                    <a:lumMod val="75000"/>
                  </a:schemeClr>
                </a:solidFill>
              </a:rPr>
              <a:t/>
            </a:r>
            <a:br>
              <a:rPr lang="en-CA" sz="1800" dirty="0">
                <a:solidFill>
                  <a:schemeClr val="accent1">
                    <a:lumMod val="75000"/>
                  </a:schemeClr>
                </a:solidFill>
              </a:rPr>
            </a:br>
            <a:r>
              <a:rPr lang="en-CA" sz="1800" dirty="0">
                <a:solidFill>
                  <a:schemeClr val="accent1">
                    <a:lumMod val="75000"/>
                  </a:schemeClr>
                </a:solidFill>
              </a:rPr>
              <a:t>“I guess” or “kay” or “yeah” or “sure”</a:t>
            </a:r>
          </a:p>
          <a:p>
            <a:endParaRPr lang="en-CA" sz="1800" dirty="0"/>
          </a:p>
          <a:p>
            <a:r>
              <a:rPr lang="en-CA" sz="1800" dirty="0"/>
              <a:t>Clients give short, non-elaborative responses to open-ended questions: </a:t>
            </a:r>
            <a:r>
              <a:rPr lang="en-CA" sz="1800" dirty="0">
                <a:solidFill>
                  <a:schemeClr val="accent2">
                    <a:lumMod val="75000"/>
                  </a:schemeClr>
                </a:solidFill>
              </a:rPr>
              <a:t>“idk”</a:t>
            </a:r>
          </a:p>
          <a:p>
            <a:endParaRPr lang="en-CA" dirty="0"/>
          </a:p>
          <a:p>
            <a:r>
              <a:rPr lang="en-CA" sz="1800" dirty="0"/>
              <a:t>Clients’ responses become more sporadic or non existent…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82406">
            <a:off x="7159340" y="331438"/>
            <a:ext cx="1440000" cy="1440000"/>
          </a:xfrm>
          <a:prstGeom prst="rect">
            <a:avLst/>
          </a:prstGeom>
        </p:spPr>
      </p:pic>
    </p:spTree>
    <p:extLst>
      <p:ext uri="{BB962C8B-B14F-4D97-AF65-F5344CB8AC3E}">
        <p14:creationId xmlns:p14="http://schemas.microsoft.com/office/powerpoint/2010/main" val="1699886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Ruptures- Direct</a:t>
            </a:r>
          </a:p>
        </p:txBody>
      </p:sp>
      <p:sp>
        <p:nvSpPr>
          <p:cNvPr id="3" name="Content Placeholder 2"/>
          <p:cNvSpPr>
            <a:spLocks noGrp="1"/>
          </p:cNvSpPr>
          <p:nvPr>
            <p:ph sz="half" idx="10"/>
          </p:nvPr>
        </p:nvSpPr>
        <p:spPr>
          <a:xfrm>
            <a:off x="685800" y="2425148"/>
            <a:ext cx="7770812" cy="3786466"/>
          </a:xfrm>
        </p:spPr>
        <p:txBody>
          <a:bodyPr/>
          <a:lstStyle/>
          <a:p>
            <a:r>
              <a:rPr lang="en-CA" sz="1800" dirty="0"/>
              <a:t>Rarely, clients will be direct with the counsellor about the problem with the relationship…</a:t>
            </a:r>
          </a:p>
          <a:p>
            <a:endParaRPr lang="en-CA" sz="1800" dirty="0"/>
          </a:p>
          <a:p>
            <a:r>
              <a:rPr lang="en-CA" sz="1800" dirty="0"/>
              <a:t>Client strongly refuses or states they feel uncomfortable with a counsellor’s intervention:</a:t>
            </a:r>
          </a:p>
          <a:p>
            <a:r>
              <a:rPr lang="en-CA" sz="1800" dirty="0">
                <a:solidFill>
                  <a:schemeClr val="accent4">
                    <a:lumMod val="75000"/>
                  </a:schemeClr>
                </a:solidFill>
              </a:rPr>
              <a:t>“I won’t call 911 or go to the hospital.” or “I hate CAS, why can’t I just talk to you?”</a:t>
            </a:r>
          </a:p>
          <a:p>
            <a:endParaRPr lang="en-CA" sz="1800" dirty="0"/>
          </a:p>
          <a:p>
            <a:r>
              <a:rPr lang="en-CA" sz="1800" dirty="0"/>
              <a:t>Client is sarcastic or caustic towards the counsellor:</a:t>
            </a:r>
          </a:p>
          <a:p>
            <a:r>
              <a:rPr lang="en-CA" sz="1800" dirty="0">
                <a:solidFill>
                  <a:schemeClr val="accent3">
                    <a:lumMod val="75000"/>
                  </a:schemeClr>
                </a:solidFill>
              </a:rPr>
              <a:t>“You’re the counsellor, you should know how to help me!” or “thanks for nothing!”</a:t>
            </a:r>
          </a:p>
          <a:p>
            <a:r>
              <a:rPr lang="en-CA" sz="1800" b="1" dirty="0">
                <a:solidFill>
                  <a:schemeClr val="accent3">
                    <a:lumMod val="75000"/>
                  </a:schemeClr>
                </a:solidFill>
              </a:rPr>
              <a:t>CONVERSATION TERMINATED</a:t>
            </a:r>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82406">
            <a:off x="7189159" y="331436"/>
            <a:ext cx="1440000" cy="1440000"/>
          </a:xfrm>
          <a:prstGeom prst="rect">
            <a:avLst/>
          </a:prstGeom>
        </p:spPr>
      </p:pic>
    </p:spTree>
    <p:extLst>
      <p:ext uri="{BB962C8B-B14F-4D97-AF65-F5344CB8AC3E}">
        <p14:creationId xmlns:p14="http://schemas.microsoft.com/office/powerpoint/2010/main" val="872521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Our Contribution in Ruptures</a:t>
            </a:r>
          </a:p>
        </p:txBody>
      </p:sp>
      <p:sp>
        <p:nvSpPr>
          <p:cNvPr id="3" name="Content Placeholder 2"/>
          <p:cNvSpPr>
            <a:spLocks noGrp="1"/>
          </p:cNvSpPr>
          <p:nvPr>
            <p:ph sz="half" idx="10"/>
          </p:nvPr>
        </p:nvSpPr>
        <p:spPr>
          <a:xfrm>
            <a:off x="685800" y="1600199"/>
            <a:ext cx="7770812" cy="4690241"/>
          </a:xfrm>
        </p:spPr>
        <p:txBody>
          <a:bodyPr/>
          <a:lstStyle/>
          <a:p>
            <a:r>
              <a:rPr lang="en-CA" sz="1800" dirty="0"/>
              <a:t>As clinicians and human beings we sometimes miss cues and information which can lead us to misunderstand the client’s perspective…</a:t>
            </a:r>
          </a:p>
          <a:p>
            <a:endParaRPr lang="en-CA" sz="1800" dirty="0"/>
          </a:p>
          <a:p>
            <a:r>
              <a:rPr lang="en-CA" sz="1800" dirty="0"/>
              <a:t>Clinician intellectualizes client’s concerns:</a:t>
            </a:r>
          </a:p>
          <a:p>
            <a:r>
              <a:rPr lang="en-CA" sz="1800" dirty="0">
                <a:solidFill>
                  <a:schemeClr val="accent2">
                    <a:lumMod val="75000"/>
                  </a:schemeClr>
                </a:solidFill>
              </a:rPr>
              <a:t>“I guess we can’t expect our parents to react perfectly all the time.”</a:t>
            </a:r>
          </a:p>
          <a:p>
            <a:r>
              <a:rPr lang="en-CA" sz="1800" dirty="0">
                <a:solidFill>
                  <a:schemeClr val="accent2">
                    <a:lumMod val="75000"/>
                  </a:schemeClr>
                </a:solidFill>
              </a:rPr>
              <a:t>“So why not just think about that you might have some classes together? Try to stay positive!”</a:t>
            </a:r>
          </a:p>
          <a:p>
            <a:endParaRPr lang="en-CA" sz="1800" dirty="0"/>
          </a:p>
          <a:p>
            <a:r>
              <a:rPr lang="en-CA" sz="1800" dirty="0"/>
              <a:t>Clinician fails to focus on client’s concerns:</a:t>
            </a:r>
          </a:p>
          <a:p>
            <a:r>
              <a:rPr lang="en-CA" sz="1800" dirty="0">
                <a:solidFill>
                  <a:schemeClr val="accent1">
                    <a:lumMod val="75000"/>
                  </a:schemeClr>
                </a:solidFill>
              </a:rPr>
              <a:t>“Well, it sounds like your parents have some pretty good reasons why you shouldn’t go to that party tonight. I think it’s best to follow what they say.”</a:t>
            </a:r>
          </a:p>
          <a:p>
            <a:r>
              <a:rPr lang="en-CA" sz="1800" dirty="0">
                <a:solidFill>
                  <a:schemeClr val="accent1">
                    <a:lumMod val="75000"/>
                  </a:schemeClr>
                </a:solidFill>
              </a:rPr>
              <a:t>“Keep eating healthy food and it’s okay to cheat every now and again. It doesn’t mean you’ll get fat.”</a:t>
            </a:r>
          </a:p>
          <a:p>
            <a:endParaRPr lang="en-CA" dirty="0"/>
          </a:p>
        </p:txBody>
      </p:sp>
    </p:spTree>
    <p:extLst>
      <p:ext uri="{BB962C8B-B14F-4D97-AF65-F5344CB8AC3E}">
        <p14:creationId xmlns:p14="http://schemas.microsoft.com/office/powerpoint/2010/main" val="3398138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Repairing Ruptures</a:t>
            </a:r>
          </a:p>
        </p:txBody>
      </p:sp>
      <p:graphicFrame>
        <p:nvGraphicFramePr>
          <p:cNvPr id="11" name="Content Placeholder 10"/>
          <p:cNvGraphicFramePr>
            <a:graphicFrameLocks noGrp="1"/>
          </p:cNvGraphicFramePr>
          <p:nvPr>
            <p:ph sz="half" idx="10"/>
          </p:nvPr>
        </p:nvGraphicFramePr>
        <p:xfrm>
          <a:off x="685800" y="1335314"/>
          <a:ext cx="7770812" cy="5268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1717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5"/>
        <p:cNvGrpSpPr/>
        <p:nvPr/>
      </p:nvGrpSpPr>
      <p:grpSpPr>
        <a:xfrm>
          <a:off x="0" y="0"/>
          <a:ext cx="0" cy="0"/>
          <a:chOff x="0" y="0"/>
          <a:chExt cx="0" cy="0"/>
        </a:xfrm>
      </p:grpSpPr>
      <p:sp>
        <p:nvSpPr>
          <p:cNvPr id="266" name="Google Shape;266;p52"/>
          <p:cNvSpPr/>
          <p:nvPr/>
        </p:nvSpPr>
        <p:spPr>
          <a:xfrm>
            <a:off x="-4225" y="0"/>
            <a:ext cx="9144000" cy="1996161"/>
          </a:xfrm>
          <a:prstGeom prst="rect">
            <a:avLst/>
          </a:prstGeom>
          <a:solidFill>
            <a:srgbClr val="C9DAF8">
              <a:alpha val="55310"/>
            </a:srgbClr>
          </a:solidFill>
          <a:ln>
            <a:noFill/>
          </a:ln>
        </p:spPr>
        <p:txBody>
          <a:bodyPr spcFirstLastPara="1" wrap="square" lIns="91425" tIns="91425" rIns="91425" bIns="91425" anchor="ctr" anchorCtr="0">
            <a:noAutofit/>
          </a:bodyPr>
          <a:lstStyle/>
          <a:p>
            <a:endParaRPr/>
          </a:p>
        </p:txBody>
      </p:sp>
      <p:sp>
        <p:nvSpPr>
          <p:cNvPr id="267" name="Google Shape;267;p52"/>
          <p:cNvSpPr/>
          <p:nvPr/>
        </p:nvSpPr>
        <p:spPr>
          <a:xfrm>
            <a:off x="0" y="1996161"/>
            <a:ext cx="9144000" cy="130800"/>
          </a:xfrm>
          <a:prstGeom prst="rect">
            <a:avLst/>
          </a:prstGeom>
          <a:solidFill>
            <a:srgbClr val="4EAAB1"/>
          </a:solidFill>
          <a:ln>
            <a:noFill/>
          </a:ln>
        </p:spPr>
        <p:txBody>
          <a:bodyPr spcFirstLastPara="1" wrap="square" lIns="91425" tIns="91425" rIns="91425" bIns="91425" anchor="ctr" anchorCtr="0">
            <a:noAutofit/>
          </a:bodyPr>
          <a:lstStyle/>
          <a:p>
            <a:endParaRPr/>
          </a:p>
        </p:txBody>
      </p:sp>
      <p:sp>
        <p:nvSpPr>
          <p:cNvPr id="268" name="Google Shape;268;p52"/>
          <p:cNvSpPr txBox="1"/>
          <p:nvPr/>
        </p:nvSpPr>
        <p:spPr>
          <a:xfrm>
            <a:off x="2047450" y="2778501"/>
            <a:ext cx="6572400" cy="2039100"/>
          </a:xfrm>
          <a:prstGeom prst="rect">
            <a:avLst/>
          </a:prstGeom>
          <a:noFill/>
          <a:ln>
            <a:noFill/>
          </a:ln>
        </p:spPr>
        <p:txBody>
          <a:bodyPr spcFirstLastPara="1" wrap="square" lIns="68575" tIns="68575" rIns="68575" bIns="68575" anchor="t" anchorCtr="0">
            <a:noAutofit/>
          </a:bodyPr>
          <a:lstStyle/>
          <a:p>
            <a:pPr>
              <a:spcBef>
                <a:spcPts val="300"/>
              </a:spcBef>
            </a:pPr>
            <a:r>
              <a:rPr lang="en" sz="2000" dirty="0">
                <a:latin typeface="Montserrat ExtraBold"/>
                <a:ea typeface="Open Sans"/>
                <a:cs typeface="Open Sans"/>
                <a:sym typeface="Open Sans"/>
              </a:rPr>
              <a:t>Improve access to mental health services</a:t>
            </a:r>
            <a:br>
              <a:rPr lang="en" sz="2000" dirty="0">
                <a:latin typeface="Montserrat ExtraBold"/>
                <a:ea typeface="Open Sans"/>
                <a:cs typeface="Open Sans"/>
                <a:sym typeface="Open Sans"/>
              </a:rPr>
            </a:br>
            <a:r>
              <a:rPr lang="en" sz="2000" dirty="0">
                <a:latin typeface="Montserrat ExtraBold"/>
                <a:ea typeface="Open Sans"/>
                <a:cs typeface="Open Sans"/>
                <a:sym typeface="Open Sans"/>
              </a:rPr>
              <a:t/>
            </a:r>
            <a:br>
              <a:rPr lang="en" sz="2000" dirty="0">
                <a:latin typeface="Montserrat ExtraBold"/>
                <a:ea typeface="Open Sans"/>
                <a:cs typeface="Open Sans"/>
                <a:sym typeface="Open Sans"/>
              </a:rPr>
            </a:br>
            <a:endParaRPr sz="2000" dirty="0">
              <a:latin typeface="Montserrat ExtraBold"/>
              <a:ea typeface="Open Sans"/>
              <a:cs typeface="Open Sans"/>
              <a:sym typeface="Open Sans"/>
            </a:endParaRPr>
          </a:p>
          <a:p>
            <a:pPr>
              <a:spcBef>
                <a:spcPts val="1000"/>
              </a:spcBef>
            </a:pPr>
            <a:r>
              <a:rPr lang="en" sz="2000" dirty="0">
                <a:latin typeface="Montserrat ExtraBold"/>
                <a:ea typeface="Open Sans"/>
                <a:cs typeface="Open Sans"/>
                <a:sym typeface="Open Sans"/>
              </a:rPr>
              <a:t>Communicate and engage with youth during their initial stages of seeking mental health services</a:t>
            </a:r>
            <a:endParaRPr sz="2000" dirty="0">
              <a:latin typeface="Montserrat ExtraBold"/>
              <a:ea typeface="Open Sans"/>
              <a:cs typeface="Open Sans"/>
              <a:sym typeface="Open Sans"/>
            </a:endParaRPr>
          </a:p>
        </p:txBody>
      </p:sp>
      <p:sp>
        <p:nvSpPr>
          <p:cNvPr id="269" name="Google Shape;269;p52"/>
          <p:cNvSpPr txBox="1"/>
          <p:nvPr/>
        </p:nvSpPr>
        <p:spPr>
          <a:xfrm>
            <a:off x="308806" y="1260133"/>
            <a:ext cx="5838900" cy="462600"/>
          </a:xfrm>
          <a:prstGeom prst="rect">
            <a:avLst/>
          </a:prstGeom>
          <a:noFill/>
          <a:ln>
            <a:noFill/>
          </a:ln>
        </p:spPr>
        <p:txBody>
          <a:bodyPr spcFirstLastPara="1" wrap="square" lIns="91425" tIns="91425" rIns="91425" bIns="91425" anchor="t" anchorCtr="0">
            <a:noAutofit/>
          </a:bodyPr>
          <a:lstStyle/>
          <a:p>
            <a:r>
              <a:rPr lang="en" sz="3000" b="1" dirty="0">
                <a:latin typeface="Open Sans"/>
                <a:ea typeface="Open Sans"/>
                <a:cs typeface="Open Sans"/>
                <a:sym typeface="Open Sans"/>
              </a:rPr>
              <a:t>Technology can be used to...</a:t>
            </a:r>
            <a:endParaRPr sz="3000" b="1" dirty="0">
              <a:latin typeface="Open Sans"/>
              <a:ea typeface="Open Sans"/>
              <a:cs typeface="Open Sans"/>
              <a:sym typeface="Open Sans"/>
            </a:endParaRPr>
          </a:p>
        </p:txBody>
      </p:sp>
      <p:sp>
        <p:nvSpPr>
          <p:cNvPr id="270" name="Google Shape;270;p52"/>
          <p:cNvSpPr/>
          <p:nvPr/>
        </p:nvSpPr>
        <p:spPr>
          <a:xfrm>
            <a:off x="75725" y="5355606"/>
            <a:ext cx="8984100" cy="947700"/>
          </a:xfrm>
          <a:prstGeom prst="rect">
            <a:avLst/>
          </a:prstGeom>
          <a:solidFill>
            <a:srgbClr val="4EAAB1"/>
          </a:solidFill>
          <a:ln>
            <a:noFill/>
          </a:ln>
        </p:spPr>
        <p:txBody>
          <a:bodyPr spcFirstLastPara="1" wrap="square" lIns="68575" tIns="34275" rIns="68575" bIns="34275" anchor="t" anchorCtr="0">
            <a:noAutofit/>
          </a:bodyPr>
          <a:lstStyle/>
          <a:p>
            <a:pPr>
              <a:lnSpc>
                <a:spcPct val="115000"/>
              </a:lnSpc>
              <a:buClr>
                <a:schemeClr val="lt1"/>
              </a:buClr>
              <a:buSzPts val="1800"/>
            </a:pPr>
            <a:r>
              <a:rPr lang="en" sz="2400" dirty="0">
                <a:solidFill>
                  <a:schemeClr val="lt1"/>
                </a:solidFill>
                <a:latin typeface="Montserrat ExtraBold"/>
                <a:ea typeface="Open Sans"/>
                <a:cs typeface="Open Sans"/>
                <a:sym typeface="Open Sans"/>
              </a:rPr>
              <a:t>Importance of </a:t>
            </a:r>
            <a:r>
              <a:rPr lang="en" sz="2400" b="1" dirty="0">
                <a:solidFill>
                  <a:schemeClr val="lt1"/>
                </a:solidFill>
                <a:latin typeface="Montserrat ExtraBold"/>
                <a:ea typeface="Open Sans"/>
                <a:cs typeface="Open Sans"/>
                <a:sym typeface="Open Sans"/>
              </a:rPr>
              <a:t>education </a:t>
            </a:r>
            <a:r>
              <a:rPr lang="en" sz="2400" dirty="0">
                <a:solidFill>
                  <a:schemeClr val="lt1"/>
                </a:solidFill>
                <a:latin typeface="Montserrat ExtraBold"/>
                <a:ea typeface="Open Sans"/>
                <a:cs typeface="Open Sans"/>
                <a:sym typeface="Open Sans"/>
              </a:rPr>
              <a:t>and </a:t>
            </a:r>
            <a:r>
              <a:rPr lang="en" sz="2400" b="1" dirty="0">
                <a:solidFill>
                  <a:schemeClr val="lt1"/>
                </a:solidFill>
                <a:latin typeface="Montserrat ExtraBold"/>
                <a:ea typeface="Open Sans"/>
                <a:cs typeface="Open Sans"/>
                <a:sym typeface="Open Sans"/>
              </a:rPr>
              <a:t>training </a:t>
            </a:r>
            <a:r>
              <a:rPr lang="en" sz="2400" dirty="0">
                <a:solidFill>
                  <a:schemeClr val="lt1"/>
                </a:solidFill>
                <a:latin typeface="Montserrat ExtraBold"/>
                <a:ea typeface="Open Sans"/>
                <a:cs typeface="Open Sans"/>
                <a:sym typeface="Open Sans"/>
              </a:rPr>
              <a:t>on the factors to consider when </a:t>
            </a:r>
            <a:r>
              <a:rPr lang="en" sz="2400" b="1" dirty="0">
                <a:solidFill>
                  <a:schemeClr val="lt1"/>
                </a:solidFill>
                <a:latin typeface="Montserrat ExtraBold"/>
                <a:ea typeface="Open Sans"/>
                <a:cs typeface="Open Sans"/>
                <a:sym typeface="Open Sans"/>
              </a:rPr>
              <a:t>communicating with youth online</a:t>
            </a:r>
            <a:endParaRPr sz="2400" b="1" dirty="0">
              <a:latin typeface="Montserrat ExtraBold"/>
            </a:endParaRPr>
          </a:p>
        </p:txBody>
      </p:sp>
      <p:pic>
        <p:nvPicPr>
          <p:cNvPr id="271" name="Google Shape;271;p52"/>
          <p:cNvPicPr preferRelativeResize="0"/>
          <p:nvPr/>
        </p:nvPicPr>
        <p:blipFill rotWithShape="1">
          <a:blip r:embed="rId3">
            <a:alphaModFix/>
          </a:blip>
          <a:srcRect l="30377" r="36820" b="19478"/>
          <a:stretch/>
        </p:blipFill>
        <p:spPr>
          <a:xfrm>
            <a:off x="972675" y="2657184"/>
            <a:ext cx="574470" cy="752100"/>
          </a:xfrm>
          <a:prstGeom prst="rect">
            <a:avLst/>
          </a:prstGeom>
          <a:noFill/>
          <a:ln>
            <a:noFill/>
          </a:ln>
        </p:spPr>
      </p:pic>
      <p:pic>
        <p:nvPicPr>
          <p:cNvPr id="272" name="Google Shape;272;p52"/>
          <p:cNvPicPr preferRelativeResize="0"/>
          <p:nvPr/>
        </p:nvPicPr>
        <p:blipFill rotWithShape="1">
          <a:blip r:embed="rId4">
            <a:alphaModFix/>
          </a:blip>
          <a:srcRect l="17577" t="10064" r="16118" b="15331"/>
          <a:stretch/>
        </p:blipFill>
        <p:spPr>
          <a:xfrm>
            <a:off x="731475" y="3942709"/>
            <a:ext cx="1056874" cy="634200"/>
          </a:xfrm>
          <a:prstGeom prst="rect">
            <a:avLst/>
          </a:prstGeom>
          <a:noFill/>
          <a:ln>
            <a:noFill/>
          </a:ln>
        </p:spPr>
      </p:pic>
      <p:pic>
        <p:nvPicPr>
          <p:cNvPr id="273" name="Google Shape;273;p52" descr="PRISM Logo.png"/>
          <p:cNvPicPr preferRelativeResize="0"/>
          <p:nvPr/>
        </p:nvPicPr>
        <p:blipFill rotWithShape="1">
          <a:blip r:embed="rId5">
            <a:alphaModFix/>
          </a:blip>
          <a:srcRect/>
          <a:stretch/>
        </p:blipFill>
        <p:spPr>
          <a:xfrm>
            <a:off x="7075911" y="361237"/>
            <a:ext cx="1735389" cy="800525"/>
          </a:xfrm>
          <a:prstGeom prst="rect">
            <a:avLst/>
          </a:prstGeom>
          <a:noFill/>
          <a:ln>
            <a:noFill/>
          </a:ln>
        </p:spPr>
      </p:pic>
    </p:spTree>
    <p:extLst>
      <p:ext uri="{BB962C8B-B14F-4D97-AF65-F5344CB8AC3E}">
        <p14:creationId xmlns:p14="http://schemas.microsoft.com/office/powerpoint/2010/main" val="137309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Endings</a:t>
            </a:r>
          </a:p>
        </p:txBody>
      </p:sp>
    </p:spTree>
    <p:extLst>
      <p:ext uri="{BB962C8B-B14F-4D97-AF65-F5344CB8AC3E}">
        <p14:creationId xmlns:p14="http://schemas.microsoft.com/office/powerpoint/2010/main" val="52007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Preparing for the End of Session</a:t>
            </a:r>
          </a:p>
        </p:txBody>
      </p:sp>
      <p:sp>
        <p:nvSpPr>
          <p:cNvPr id="3" name="Content Placeholder 2"/>
          <p:cNvSpPr>
            <a:spLocks noGrp="1"/>
          </p:cNvSpPr>
          <p:nvPr>
            <p:ph sz="half" idx="10"/>
          </p:nvPr>
        </p:nvSpPr>
        <p:spPr>
          <a:xfrm>
            <a:off x="685800" y="1600200"/>
            <a:ext cx="4651513" cy="4297680"/>
          </a:xfrm>
        </p:spPr>
        <p:txBody>
          <a:bodyPr/>
          <a:lstStyle/>
          <a:p>
            <a:r>
              <a:rPr lang="en-CA" sz="1800" dirty="0"/>
              <a:t>Clients may or may not feel ready to disengage, we want to be gentle and purposeful about moving into the end of a session. </a:t>
            </a:r>
          </a:p>
          <a:p>
            <a:pPr algn="ctr"/>
            <a:endParaRPr lang="en-CA" sz="1800" dirty="0"/>
          </a:p>
          <a:p>
            <a:pPr algn="ctr"/>
            <a:endParaRPr lang="en-CA" sz="1800" dirty="0"/>
          </a:p>
          <a:p>
            <a:pPr marL="285750" indent="-285750">
              <a:buFont typeface="Arial" panose="020B0604020202020204" pitchFamily="34" charset="0"/>
              <a:buChar char="•"/>
            </a:pPr>
            <a:r>
              <a:rPr lang="en-CA" sz="1800" dirty="0"/>
              <a:t>Transition statements </a:t>
            </a:r>
          </a:p>
          <a:p>
            <a:pPr marL="285750" indent="-285750">
              <a:buFont typeface="Arial" panose="020B0604020202020204" pitchFamily="34" charset="0"/>
              <a:buChar char="•"/>
            </a:pPr>
            <a:r>
              <a:rPr lang="en-CA" sz="1800" dirty="0"/>
              <a:t>Check-ins </a:t>
            </a:r>
          </a:p>
          <a:p>
            <a:pPr marL="285750" indent="-285750">
              <a:buFont typeface="Arial" panose="020B0604020202020204" pitchFamily="34" charset="0"/>
              <a:buChar char="•"/>
            </a:pPr>
            <a:r>
              <a:rPr lang="en-CA" sz="1800" dirty="0"/>
              <a:t>Scaling questions revisited</a:t>
            </a:r>
          </a:p>
          <a:p>
            <a:endParaRPr lang="en-CA" dirty="0"/>
          </a:p>
        </p:txBody>
      </p:sp>
      <p:pic>
        <p:nvPicPr>
          <p:cNvPr id="12290" name="Picture 2" descr="End sign on beige s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339" y="2089205"/>
            <a:ext cx="2960273" cy="37003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85304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 of Session</a:t>
            </a:r>
          </a:p>
        </p:txBody>
      </p:sp>
      <p:sp>
        <p:nvSpPr>
          <p:cNvPr id="3" name="Content Placeholder 2"/>
          <p:cNvSpPr>
            <a:spLocks noGrp="1"/>
          </p:cNvSpPr>
          <p:nvPr>
            <p:ph sz="half" idx="10"/>
          </p:nvPr>
        </p:nvSpPr>
        <p:spPr>
          <a:xfrm>
            <a:off x="780803" y="519545"/>
            <a:ext cx="7770812" cy="4297680"/>
          </a:xfrm>
        </p:spPr>
        <p:txBody>
          <a:bodyPr/>
          <a:lstStyle/>
          <a:p>
            <a:endParaRPr lang="en-CA" dirty="0"/>
          </a:p>
          <a:p>
            <a:endParaRPr lang="en-CA" dirty="0"/>
          </a:p>
          <a:p>
            <a:pPr marL="285750" indent="-285750">
              <a:buFont typeface="Arial" panose="020B0604020202020204" pitchFamily="34" charset="0"/>
              <a:buChar char="•"/>
            </a:pPr>
            <a:r>
              <a:rPr lang="en-CA" sz="1600" dirty="0"/>
              <a:t>Engage in a brief summary of what was discussed in the session when possible and appropriate. </a:t>
            </a:r>
          </a:p>
          <a:p>
            <a:pPr marL="285750" indent="-285750">
              <a:buFont typeface="Arial" panose="020B0604020202020204" pitchFamily="34" charset="0"/>
              <a:buChar char="•"/>
            </a:pPr>
            <a:r>
              <a:rPr lang="en-CA" sz="1600" dirty="0"/>
              <a:t>Invite reflection on insights or important points that the client might take away from the session.</a:t>
            </a:r>
          </a:p>
          <a:p>
            <a:pPr marL="285750" indent="-285750">
              <a:buFont typeface="Arial" panose="020B0604020202020204" pitchFamily="34" charset="0"/>
              <a:buChar char="•"/>
            </a:pPr>
            <a:r>
              <a:rPr lang="en-CA" sz="1600" dirty="0"/>
              <a:t>Genuine compliments and appreciation can end the session on an encouraging note. </a:t>
            </a:r>
            <a:endParaRPr lang="en-CA" dirty="0"/>
          </a:p>
          <a:p>
            <a:r>
              <a:rPr lang="en-CA" dirty="0"/>
              <a:t>	</a:t>
            </a:r>
          </a:p>
          <a:p>
            <a:endParaRPr lang="en-CA" dirty="0"/>
          </a:p>
        </p:txBody>
      </p:sp>
      <p:sp>
        <p:nvSpPr>
          <p:cNvPr id="4" name="Oval Callout 3"/>
          <p:cNvSpPr/>
          <p:nvPr/>
        </p:nvSpPr>
        <p:spPr>
          <a:xfrm>
            <a:off x="2814452" y="3689070"/>
            <a:ext cx="3336966" cy="225631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 have to say, I am so impressed by your openness to try new strategies, you really showed me that tonight!</a:t>
            </a:r>
          </a:p>
        </p:txBody>
      </p:sp>
    </p:spTree>
    <p:extLst>
      <p:ext uri="{BB962C8B-B14F-4D97-AF65-F5344CB8AC3E}">
        <p14:creationId xmlns:p14="http://schemas.microsoft.com/office/powerpoint/2010/main" val="2516880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Review of Next Steps</a:t>
            </a:r>
          </a:p>
        </p:txBody>
      </p:sp>
      <p:sp>
        <p:nvSpPr>
          <p:cNvPr id="3" name="Content Placeholder 2"/>
          <p:cNvSpPr>
            <a:spLocks noGrp="1"/>
          </p:cNvSpPr>
          <p:nvPr>
            <p:ph sz="half" idx="10"/>
          </p:nvPr>
        </p:nvSpPr>
        <p:spPr>
          <a:xfrm>
            <a:off x="685800" y="2613991"/>
            <a:ext cx="3756991" cy="3078128"/>
          </a:xfrm>
        </p:spPr>
        <p:txBody>
          <a:bodyPr/>
          <a:lstStyle/>
          <a:p>
            <a:pPr marL="285750" indent="-285750">
              <a:buFont typeface="Arial" panose="020B0604020202020204" pitchFamily="34" charset="0"/>
              <a:buChar char="•"/>
            </a:pPr>
            <a:r>
              <a:rPr lang="en-CA" sz="1800" dirty="0"/>
              <a:t>Some conversations will end with a review of any action plan or possible next steps. It can be helpful to have the client walk you through these steps as the contact is winding down. </a:t>
            </a:r>
          </a:p>
          <a:p>
            <a:pPr marL="285750" indent="-285750">
              <a:buFont typeface="Arial" panose="020B0604020202020204" pitchFamily="34" charset="0"/>
              <a:buChar char="•"/>
            </a:pPr>
            <a:endParaRPr lang="en-CA" sz="1800" dirty="0"/>
          </a:p>
          <a:p>
            <a:pPr marL="285750" indent="-285750">
              <a:buFont typeface="Arial" panose="020B0604020202020204" pitchFamily="34" charset="0"/>
              <a:buChar char="•"/>
            </a:pPr>
            <a:r>
              <a:rPr lang="en-CA" sz="1800" dirty="0"/>
              <a:t>This helps to confirm understanding, solidify the plan and leave these ideas fresh in the mind of clients. 	</a:t>
            </a:r>
          </a:p>
          <a:p>
            <a:pPr marL="285750" indent="-285750">
              <a:buFont typeface="Arial" panose="020B0604020202020204" pitchFamily="34" charset="0"/>
              <a:buChar char="•"/>
            </a:pPr>
            <a:endParaRPr lang="en-CA" dirty="0"/>
          </a:p>
          <a:p>
            <a:endParaRPr lang="en-CA" dirty="0"/>
          </a:p>
          <a:p>
            <a:endParaRPr lang="en-CA" dirty="0"/>
          </a:p>
        </p:txBody>
      </p:sp>
      <p:pic>
        <p:nvPicPr>
          <p:cNvPr id="11268" name="Picture 4" descr="person stepping on blue st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453" y="2164291"/>
            <a:ext cx="4396547" cy="293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633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Any Questions?</a:t>
            </a:r>
          </a:p>
        </p:txBody>
      </p:sp>
      <p:sp>
        <p:nvSpPr>
          <p:cNvPr id="3" name="Content Placeholder 2"/>
          <p:cNvSpPr>
            <a:spLocks noGrp="1"/>
          </p:cNvSpPr>
          <p:nvPr>
            <p:ph sz="half" idx="10"/>
          </p:nvPr>
        </p:nvSpPr>
        <p:spPr>
          <a:xfrm>
            <a:off x="685800" y="1600200"/>
            <a:ext cx="7770812" cy="4506132"/>
          </a:xfrm>
        </p:spPr>
        <p:txBody>
          <a:bodyPr/>
          <a:lstStyle/>
          <a:p>
            <a:endParaRPr lang="en-CA" sz="1800" dirty="0">
              <a:sym typeface="Wingdings" panose="05000000000000000000" pitchFamily="2" charset="2"/>
            </a:endParaRPr>
          </a:p>
        </p:txBody>
      </p:sp>
    </p:spTree>
    <p:extLst>
      <p:ext uri="{BB962C8B-B14F-4D97-AF65-F5344CB8AC3E}">
        <p14:creationId xmlns:p14="http://schemas.microsoft.com/office/powerpoint/2010/main" val="379557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8"/>
        <p:cNvGrpSpPr/>
        <p:nvPr/>
      </p:nvGrpSpPr>
      <p:grpSpPr>
        <a:xfrm>
          <a:off x="0" y="0"/>
          <a:ext cx="0" cy="0"/>
          <a:chOff x="0" y="0"/>
          <a:chExt cx="0" cy="0"/>
        </a:xfrm>
      </p:grpSpPr>
      <p:sp>
        <p:nvSpPr>
          <p:cNvPr id="279" name="Google Shape;279;p53"/>
          <p:cNvSpPr/>
          <p:nvPr/>
        </p:nvSpPr>
        <p:spPr>
          <a:xfrm>
            <a:off x="0" y="0"/>
            <a:ext cx="9144000" cy="2120550"/>
          </a:xfrm>
          <a:prstGeom prst="rect">
            <a:avLst/>
          </a:prstGeom>
          <a:solidFill>
            <a:srgbClr val="C9DAF8">
              <a:alpha val="55310"/>
            </a:srgbClr>
          </a:solidFill>
          <a:ln>
            <a:noFill/>
          </a:ln>
        </p:spPr>
        <p:txBody>
          <a:bodyPr spcFirstLastPara="1" wrap="square" lIns="91425" tIns="91425" rIns="91425" bIns="91425" anchor="ctr" anchorCtr="0">
            <a:noAutofit/>
          </a:bodyPr>
          <a:lstStyle/>
          <a:p>
            <a:endParaRPr/>
          </a:p>
        </p:txBody>
      </p:sp>
      <p:sp>
        <p:nvSpPr>
          <p:cNvPr id="280" name="Google Shape;280;p53"/>
          <p:cNvSpPr/>
          <p:nvPr/>
        </p:nvSpPr>
        <p:spPr>
          <a:xfrm>
            <a:off x="0" y="2067875"/>
            <a:ext cx="9144000" cy="130800"/>
          </a:xfrm>
          <a:prstGeom prst="rect">
            <a:avLst/>
          </a:prstGeom>
          <a:solidFill>
            <a:srgbClr val="4EAAB1"/>
          </a:solidFill>
          <a:ln>
            <a:noFill/>
          </a:ln>
        </p:spPr>
        <p:txBody>
          <a:bodyPr spcFirstLastPara="1" wrap="square" lIns="91425" tIns="91425" rIns="91425" bIns="91425" anchor="ctr" anchorCtr="0">
            <a:noAutofit/>
          </a:bodyPr>
          <a:lstStyle/>
          <a:p>
            <a:endParaRPr/>
          </a:p>
        </p:txBody>
      </p:sp>
      <p:sp>
        <p:nvSpPr>
          <p:cNvPr id="281" name="Google Shape;281;p53"/>
          <p:cNvSpPr txBox="1">
            <a:spLocks noGrp="1"/>
          </p:cNvSpPr>
          <p:nvPr>
            <p:ph type="title"/>
          </p:nvPr>
        </p:nvSpPr>
        <p:spPr>
          <a:xfrm>
            <a:off x="731275" y="1099725"/>
            <a:ext cx="7580700" cy="994200"/>
          </a:xfrm>
          <a:prstGeom prst="rect">
            <a:avLst/>
          </a:prstGeom>
          <a:noFill/>
          <a:ln>
            <a:noFill/>
          </a:ln>
        </p:spPr>
        <p:txBody>
          <a:bodyPr spcFirstLastPara="1" wrap="square" lIns="68575" tIns="68575" rIns="68575" bIns="68575" anchor="ctr" anchorCtr="0">
            <a:noAutofit/>
          </a:bodyPr>
          <a:lstStyle/>
          <a:p>
            <a:pPr>
              <a:buClr>
                <a:schemeClr val="dk1"/>
              </a:buClr>
              <a:buSzPts val="3200"/>
            </a:pPr>
            <a:r>
              <a:rPr lang="en" sz="3000" dirty="0">
                <a:solidFill>
                  <a:srgbClr val="C00000"/>
                </a:solidFill>
                <a:latin typeface="Montserrat"/>
                <a:ea typeface="Montserrat"/>
                <a:cs typeface="Montserrat"/>
                <a:sym typeface="Montserrat"/>
              </a:rPr>
              <a:t>Introduction of Today’s Presenter</a:t>
            </a:r>
            <a:endParaRPr sz="3000" dirty="0">
              <a:solidFill>
                <a:srgbClr val="C00000"/>
              </a:solidFill>
              <a:latin typeface="Montserrat"/>
              <a:ea typeface="Montserrat"/>
              <a:cs typeface="Montserrat"/>
              <a:sym typeface="Montserrat"/>
            </a:endParaRPr>
          </a:p>
        </p:txBody>
      </p:sp>
      <p:pic>
        <p:nvPicPr>
          <p:cNvPr id="282" name="Google Shape;282;p53"/>
          <p:cNvPicPr preferRelativeResize="0"/>
          <p:nvPr/>
        </p:nvPicPr>
        <p:blipFill>
          <a:blip r:embed="rId3">
            <a:alphaModFix/>
          </a:blip>
          <a:stretch>
            <a:fillRect/>
          </a:stretch>
        </p:blipFill>
        <p:spPr>
          <a:xfrm>
            <a:off x="304801" y="2752828"/>
            <a:ext cx="3179875" cy="3109212"/>
          </a:xfrm>
          <a:prstGeom prst="rect">
            <a:avLst/>
          </a:prstGeom>
          <a:noFill/>
          <a:ln>
            <a:noFill/>
          </a:ln>
        </p:spPr>
      </p:pic>
      <p:sp>
        <p:nvSpPr>
          <p:cNvPr id="283" name="Google Shape;283;p53"/>
          <p:cNvSpPr txBox="1">
            <a:spLocks noGrp="1"/>
          </p:cNvSpPr>
          <p:nvPr>
            <p:ph type="title"/>
          </p:nvPr>
        </p:nvSpPr>
        <p:spPr>
          <a:xfrm>
            <a:off x="3714825" y="3036553"/>
            <a:ext cx="5042700" cy="994200"/>
          </a:xfrm>
          <a:prstGeom prst="rect">
            <a:avLst/>
          </a:prstGeom>
          <a:noFill/>
          <a:ln>
            <a:noFill/>
          </a:ln>
        </p:spPr>
        <p:txBody>
          <a:bodyPr spcFirstLastPara="1" wrap="square" lIns="68575" tIns="68575" rIns="68575" bIns="68575" anchor="ctr" anchorCtr="0">
            <a:noAutofit/>
          </a:bodyPr>
          <a:lstStyle/>
          <a:p>
            <a:pPr>
              <a:buClr>
                <a:schemeClr val="dk1"/>
              </a:buClr>
              <a:buSzPts val="3200"/>
            </a:pPr>
            <a:r>
              <a:rPr lang="en" sz="4800" dirty="0">
                <a:solidFill>
                  <a:srgbClr val="4EAAB1"/>
                </a:solidFill>
                <a:latin typeface="Montserrat"/>
                <a:ea typeface="Montserrat"/>
                <a:cs typeface="Montserrat"/>
                <a:sym typeface="Montserrat"/>
              </a:rPr>
              <a:t>Gayle Browne</a:t>
            </a:r>
            <a:endParaRPr sz="4800" dirty="0">
              <a:solidFill>
                <a:srgbClr val="4EAAB1"/>
              </a:solidFill>
              <a:latin typeface="Montserrat"/>
              <a:ea typeface="Montserrat"/>
              <a:cs typeface="Montserrat"/>
              <a:sym typeface="Montserrat"/>
            </a:endParaRPr>
          </a:p>
        </p:txBody>
      </p:sp>
      <p:sp>
        <p:nvSpPr>
          <p:cNvPr id="284" name="Google Shape;284;p53"/>
          <p:cNvSpPr txBox="1"/>
          <p:nvPr/>
        </p:nvSpPr>
        <p:spPr>
          <a:xfrm>
            <a:off x="3865725" y="3836878"/>
            <a:ext cx="4643400" cy="578100"/>
          </a:xfrm>
          <a:prstGeom prst="rect">
            <a:avLst/>
          </a:prstGeom>
          <a:noFill/>
          <a:ln>
            <a:noFill/>
          </a:ln>
        </p:spPr>
        <p:txBody>
          <a:bodyPr spcFirstLastPara="1" wrap="square" lIns="91425" tIns="91425" rIns="91425" bIns="91425" anchor="t" anchorCtr="0">
            <a:noAutofit/>
          </a:bodyPr>
          <a:lstStyle/>
          <a:p>
            <a:pPr algn="ctr"/>
            <a:r>
              <a:rPr lang="en" sz="2200" b="1" i="1" dirty="0">
                <a:latin typeface="Montserrat"/>
                <a:ea typeface="Montserrat"/>
                <a:cs typeface="Montserrat"/>
                <a:sym typeface="Montserrat"/>
              </a:rPr>
              <a:t> Manager of Training and Education </a:t>
            </a:r>
          </a:p>
          <a:p>
            <a:pPr algn="ctr"/>
            <a:r>
              <a:rPr lang="en" sz="2200" i="1" dirty="0">
                <a:latin typeface="Montserrat"/>
                <a:ea typeface="Montserrat"/>
                <a:cs typeface="Montserrat"/>
                <a:sym typeface="Montserrat"/>
              </a:rPr>
              <a:t>at Kids Help Phone</a:t>
            </a:r>
            <a:endParaRPr sz="2200" i="1" dirty="0">
              <a:latin typeface="Montserrat"/>
              <a:ea typeface="Montserrat"/>
              <a:cs typeface="Montserrat"/>
              <a:sym typeface="Montserrat"/>
            </a:endParaRPr>
          </a:p>
        </p:txBody>
      </p:sp>
    </p:spTree>
    <p:extLst>
      <p:ext uri="{BB962C8B-B14F-4D97-AF65-F5344CB8AC3E}">
        <p14:creationId xmlns:p14="http://schemas.microsoft.com/office/powerpoint/2010/main" val="371467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Online Communication and Counselling with Youth  </a:t>
            </a:r>
          </a:p>
        </p:txBody>
      </p:sp>
      <p:sp>
        <p:nvSpPr>
          <p:cNvPr id="2" name="Content Placeholder 1"/>
          <p:cNvSpPr>
            <a:spLocks noGrp="1"/>
          </p:cNvSpPr>
          <p:nvPr>
            <p:ph sz="quarter" idx="12"/>
          </p:nvPr>
        </p:nvSpPr>
        <p:spPr/>
        <p:txBody>
          <a:bodyPr/>
          <a:lstStyle/>
          <a:p>
            <a:r>
              <a:rPr lang="en-US" dirty="0"/>
              <a:t>October 2019</a:t>
            </a:r>
          </a:p>
        </p:txBody>
      </p:sp>
    </p:spTree>
    <p:extLst>
      <p:ext uri="{BB962C8B-B14F-4D97-AF65-F5344CB8AC3E}">
        <p14:creationId xmlns:p14="http://schemas.microsoft.com/office/powerpoint/2010/main" val="1449945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7" y="505155"/>
            <a:ext cx="7770812" cy="569576"/>
          </a:xfrm>
        </p:spPr>
        <p:txBody>
          <a:bodyPr/>
          <a:lstStyle/>
          <a:p>
            <a:r>
              <a:rPr lang="en-CA" dirty="0"/>
              <a:t>Learning Goals</a:t>
            </a:r>
          </a:p>
        </p:txBody>
      </p:sp>
      <p:sp>
        <p:nvSpPr>
          <p:cNvPr id="3" name="Content Placeholder 2"/>
          <p:cNvSpPr>
            <a:spLocks noGrp="1"/>
          </p:cNvSpPr>
          <p:nvPr>
            <p:ph sz="half" idx="10"/>
          </p:nvPr>
        </p:nvSpPr>
        <p:spPr>
          <a:xfrm>
            <a:off x="496957" y="1878495"/>
            <a:ext cx="3448878" cy="4297680"/>
          </a:xfrm>
        </p:spPr>
        <p:txBody>
          <a:bodyPr/>
          <a:lstStyle/>
          <a:p>
            <a:pPr marL="342900" indent="-342900">
              <a:buAutoNum type="arabicPeriod"/>
            </a:pPr>
            <a:r>
              <a:rPr lang="en-CA" dirty="0"/>
              <a:t>Insight into why reaching clients online is beneficial </a:t>
            </a:r>
          </a:p>
          <a:p>
            <a:pPr marL="342900" indent="-342900">
              <a:buAutoNum type="arabicPeriod"/>
            </a:pPr>
            <a:r>
              <a:rPr lang="en-CA" dirty="0"/>
              <a:t>Identify the unique challenges of digital communication in supporting clients</a:t>
            </a:r>
          </a:p>
          <a:p>
            <a:pPr marL="342900" indent="-342900">
              <a:buAutoNum type="arabicPeriod"/>
            </a:pPr>
            <a:r>
              <a:rPr lang="en-CA" dirty="0"/>
              <a:t>Learn to communicate empathy and warmth electronically </a:t>
            </a:r>
          </a:p>
          <a:p>
            <a:pPr marL="342900" indent="-342900">
              <a:buAutoNum type="arabicPeriod"/>
            </a:pPr>
            <a:r>
              <a:rPr lang="en-CA" dirty="0"/>
              <a:t>Consider language usage in online communication as it relates to tone and professionalism </a:t>
            </a:r>
          </a:p>
          <a:p>
            <a:pPr marL="342900" indent="-342900">
              <a:buAutoNum type="arabicPeriod"/>
            </a:pPr>
            <a:r>
              <a:rPr lang="en-CA" dirty="0"/>
              <a:t>Learn to repair ruptures and build rapport </a:t>
            </a:r>
          </a:p>
          <a:p>
            <a:pPr marL="342900" indent="-342900">
              <a:buAutoNum type="arabicPeriod"/>
            </a:pPr>
            <a:r>
              <a:rPr lang="en-CA" dirty="0"/>
              <a:t>Review possible session endings and next steps</a:t>
            </a:r>
          </a:p>
          <a:p>
            <a:pPr marL="342900" indent="-342900">
              <a:buAutoNum type="arabicPeriod"/>
            </a:pPr>
            <a:endParaRPr lang="en-CA" dirty="0"/>
          </a:p>
          <a:p>
            <a:endParaRPr lang="en-CA" dirty="0"/>
          </a:p>
        </p:txBody>
      </p:sp>
      <p:pic>
        <p:nvPicPr>
          <p:cNvPr id="3074" name="Picture 2" descr="man wearing headphone using laptop while sitting beside table inside cafe"/>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0357" y="2216425"/>
            <a:ext cx="3377715" cy="29555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2140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93" y="287617"/>
            <a:ext cx="8130209" cy="569576"/>
          </a:xfrm>
        </p:spPr>
        <p:txBody>
          <a:bodyPr/>
          <a:lstStyle/>
          <a:p>
            <a:r>
              <a:rPr lang="en-CA" dirty="0"/>
              <a:t>Online support is able to reach young people who:</a:t>
            </a:r>
          </a:p>
        </p:txBody>
      </p:sp>
      <p:sp>
        <p:nvSpPr>
          <p:cNvPr id="3" name="Content Placeholder 2"/>
          <p:cNvSpPr>
            <a:spLocks noGrp="1"/>
          </p:cNvSpPr>
          <p:nvPr>
            <p:ph sz="half" idx="10"/>
          </p:nvPr>
        </p:nvSpPr>
        <p:spPr>
          <a:xfrm>
            <a:off x="377593" y="1162877"/>
            <a:ext cx="6208600" cy="5695122"/>
          </a:xfrm>
        </p:spPr>
        <p:txBody>
          <a:bodyPr/>
          <a:lstStyle/>
          <a:p>
            <a:pPr marL="285750" lvl="0" indent="-285750">
              <a:lnSpc>
                <a:spcPct val="120000"/>
              </a:lnSpc>
              <a:spcAft>
                <a:spcPts val="600"/>
              </a:spcAft>
              <a:buFont typeface="Arial" panose="020B0604020202020204" pitchFamily="34" charset="0"/>
              <a:buChar char="•"/>
            </a:pPr>
            <a:r>
              <a:rPr lang="en-CA" dirty="0"/>
              <a:t>For various reasons choose to communicate through more informal means</a:t>
            </a:r>
          </a:p>
          <a:p>
            <a:pPr marL="285750" lvl="0" indent="-285750">
              <a:lnSpc>
                <a:spcPct val="120000"/>
              </a:lnSpc>
              <a:spcAft>
                <a:spcPts val="600"/>
              </a:spcAft>
              <a:buFont typeface="Arial" panose="020B0604020202020204" pitchFamily="34" charset="0"/>
              <a:buChar char="•"/>
            </a:pPr>
            <a:r>
              <a:rPr lang="en-CA" dirty="0"/>
              <a:t>Do not live in close proximity to their mental health services </a:t>
            </a:r>
          </a:p>
          <a:p>
            <a:pPr marL="285750" lvl="0" indent="-285750">
              <a:lnSpc>
                <a:spcPct val="120000"/>
              </a:lnSpc>
              <a:spcAft>
                <a:spcPts val="600"/>
              </a:spcAft>
              <a:buFont typeface="Arial" panose="020B0604020202020204" pitchFamily="34" charset="0"/>
              <a:buChar char="•"/>
            </a:pPr>
            <a:r>
              <a:rPr lang="en-CA" dirty="0"/>
              <a:t>Attempt to seek formal mental health services, but face barriers such as lack of access, lack of transportation, caregiver attitudes, and culturally based stigma </a:t>
            </a:r>
          </a:p>
          <a:p>
            <a:pPr marL="285750" lvl="0" indent="-285750">
              <a:lnSpc>
                <a:spcPct val="120000"/>
              </a:lnSpc>
              <a:spcAft>
                <a:spcPts val="600"/>
              </a:spcAft>
              <a:buFont typeface="Arial" panose="020B0604020202020204" pitchFamily="34" charset="0"/>
              <a:buChar char="•"/>
            </a:pPr>
            <a:r>
              <a:rPr lang="en-CA" dirty="0"/>
              <a:t>Are already connected to mental health services but are struggling to cope between appointments</a:t>
            </a:r>
          </a:p>
          <a:p>
            <a:pPr marL="285750" lvl="0" indent="-285750">
              <a:lnSpc>
                <a:spcPct val="120000"/>
              </a:lnSpc>
              <a:spcAft>
                <a:spcPts val="600"/>
              </a:spcAft>
              <a:buFont typeface="Arial" panose="020B0604020202020204" pitchFamily="34" charset="0"/>
              <a:buChar char="•"/>
            </a:pPr>
            <a:r>
              <a:rPr lang="en-CA" dirty="0"/>
              <a:t>Have acute problems that require more support than is available through formal mental health systems and the people in their immediate communities</a:t>
            </a:r>
          </a:p>
          <a:p>
            <a:pPr marL="285750" lvl="0" indent="-285750">
              <a:lnSpc>
                <a:spcPct val="120000"/>
              </a:lnSpc>
              <a:spcAft>
                <a:spcPts val="600"/>
              </a:spcAft>
              <a:buFont typeface="Arial" panose="020B0604020202020204" pitchFamily="34" charset="0"/>
              <a:buChar char="•"/>
            </a:pPr>
            <a:r>
              <a:rPr lang="en-CA" dirty="0"/>
              <a:t>Are not experiencing mental health concerns, but rather require help and support to face more typical challenges of everyday living experienced by most young people</a:t>
            </a:r>
          </a:p>
          <a:p>
            <a:pPr marL="285750" lvl="0" indent="-285750">
              <a:lnSpc>
                <a:spcPct val="120000"/>
              </a:lnSpc>
              <a:spcAft>
                <a:spcPts val="600"/>
              </a:spcAft>
              <a:buFont typeface="Arial" panose="020B0604020202020204" pitchFamily="34" charset="0"/>
              <a:buChar char="•"/>
            </a:pPr>
            <a:r>
              <a:rPr lang="en-CA" dirty="0"/>
              <a:t>May have hearing loss and find communication by text easier</a:t>
            </a:r>
          </a:p>
          <a:p>
            <a:pPr marL="285750" lvl="0" indent="-285750">
              <a:lnSpc>
                <a:spcPct val="120000"/>
              </a:lnSpc>
              <a:spcAft>
                <a:spcPts val="600"/>
              </a:spcAft>
              <a:buFont typeface="Arial" panose="020B0604020202020204" pitchFamily="34" charset="0"/>
              <a:buChar char="•"/>
            </a:pPr>
            <a:r>
              <a:rPr lang="en-CA" dirty="0"/>
              <a:t>Are seeking privacy and don’t want to be overheard by others in the home</a:t>
            </a:r>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35585">
            <a:off x="6922643" y="1282552"/>
            <a:ext cx="666850" cy="6668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0534" y="1895313"/>
            <a:ext cx="677526" cy="67752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8065" y="3021495"/>
            <a:ext cx="640657" cy="64065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311557">
            <a:off x="7940533" y="3920986"/>
            <a:ext cx="677527" cy="67752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2189" y="4884175"/>
            <a:ext cx="572408" cy="572408"/>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217471">
            <a:off x="7977225" y="5406888"/>
            <a:ext cx="677892" cy="677892"/>
          </a:xfrm>
          <a:prstGeom prst="rect">
            <a:avLst/>
          </a:prstGeom>
        </p:spPr>
      </p:pic>
    </p:spTree>
    <p:extLst>
      <p:ext uri="{BB962C8B-B14F-4D97-AF65-F5344CB8AC3E}">
        <p14:creationId xmlns:p14="http://schemas.microsoft.com/office/powerpoint/2010/main" val="271754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15" y="404389"/>
            <a:ext cx="7770812" cy="569576"/>
          </a:xfrm>
        </p:spPr>
        <p:txBody>
          <a:bodyPr/>
          <a:lstStyle/>
          <a:p>
            <a:r>
              <a:rPr lang="en-CA" dirty="0"/>
              <a:t>Communicating and Counselling Online</a:t>
            </a:r>
          </a:p>
        </p:txBody>
      </p:sp>
      <p:sp>
        <p:nvSpPr>
          <p:cNvPr id="3" name="Content Placeholder 2"/>
          <p:cNvSpPr>
            <a:spLocks noGrp="1"/>
          </p:cNvSpPr>
          <p:nvPr>
            <p:ph sz="half" idx="10"/>
          </p:nvPr>
        </p:nvSpPr>
        <p:spPr>
          <a:xfrm>
            <a:off x="585615" y="1182757"/>
            <a:ext cx="3916017" cy="5049078"/>
          </a:xfrm>
        </p:spPr>
        <p:txBody>
          <a:bodyPr/>
          <a:lstStyle/>
          <a:p>
            <a:endParaRPr lang="en-CA" sz="1800" dirty="0"/>
          </a:p>
          <a:p>
            <a:r>
              <a:rPr lang="en-CA" sz="1600" dirty="0"/>
              <a:t>Supporting clients without being able to see them or hear them is challenging and it takes time to hone the required skills. </a:t>
            </a:r>
          </a:p>
          <a:p>
            <a:endParaRPr lang="en-CA" sz="1600" dirty="0"/>
          </a:p>
          <a:p>
            <a:r>
              <a:rPr lang="en-CA" sz="1600" dirty="0"/>
              <a:t>It requires us to pay even closer attention, because we only have one way to receive information about the client.</a:t>
            </a:r>
          </a:p>
          <a:p>
            <a:endParaRPr lang="en-CA" sz="1600" dirty="0"/>
          </a:p>
          <a:p>
            <a:r>
              <a:rPr lang="en-CA" sz="1600" dirty="0"/>
              <a:t>It also requires us to be curious, and ask for specific information and details that are not always communicated through text.</a:t>
            </a:r>
          </a:p>
          <a:p>
            <a:endParaRPr lang="en-CA" sz="1600" dirty="0"/>
          </a:p>
          <a:p>
            <a:r>
              <a:rPr lang="en-CA" sz="1600" dirty="0"/>
              <a:t>Experience with face to face and telephone support will help you in your online counselling, as you will be familiar with having fewer ways to gather information.</a:t>
            </a:r>
            <a:endParaRPr lang="en-CA" sz="1200" dirty="0"/>
          </a:p>
        </p:txBody>
      </p:sp>
      <p:pic>
        <p:nvPicPr>
          <p:cNvPr id="4" name="Picture 3"/>
          <p:cNvPicPr>
            <a:picLocks noChangeAspect="1"/>
          </p:cNvPicPr>
          <p:nvPr/>
        </p:nvPicPr>
        <p:blipFill>
          <a:blip r:embed="rId3"/>
          <a:stretch>
            <a:fillRect/>
          </a:stretch>
        </p:blipFill>
        <p:spPr>
          <a:xfrm>
            <a:off x="5072226" y="2196854"/>
            <a:ext cx="3314812" cy="30321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1312667"/>
      </p:ext>
    </p:extLst>
  </p:cSld>
  <p:clrMapOvr>
    <a:masterClrMapping/>
  </p:clrMapOvr>
</p:sld>
</file>

<file path=ppt/theme/theme1.xml><?xml version="1.0" encoding="utf-8"?>
<a:theme xmlns:a="http://schemas.openxmlformats.org/drawingml/2006/main" name="KHP Interior Pages">
  <a:themeElements>
    <a:clrScheme name="Custom 5">
      <a:dk1>
        <a:srgbClr val="414448"/>
      </a:dk1>
      <a:lt1>
        <a:srgbClr val="FFFFFF"/>
      </a:lt1>
      <a:dk2>
        <a:srgbClr val="FFFFFF"/>
      </a:dk2>
      <a:lt2>
        <a:srgbClr val="1082BC"/>
      </a:lt2>
      <a:accent1>
        <a:srgbClr val="D70086"/>
      </a:accent1>
      <a:accent2>
        <a:srgbClr val="17B65C"/>
      </a:accent2>
      <a:accent3>
        <a:srgbClr val="6021AF"/>
      </a:accent3>
      <a:accent4>
        <a:srgbClr val="E70A2A"/>
      </a:accent4>
      <a:accent5>
        <a:srgbClr val="001489"/>
      </a:accent5>
      <a:accent6>
        <a:srgbClr val="1082BC"/>
      </a:accent6>
      <a:hlink>
        <a:srgbClr val="000076"/>
      </a:hlink>
      <a:folHlink>
        <a:srgbClr val="0000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HP Cover pages">
  <a:themeElements>
    <a:clrScheme name="KHP v2">
      <a:dk1>
        <a:srgbClr val="414448"/>
      </a:dk1>
      <a:lt1>
        <a:srgbClr val="FFFFFF"/>
      </a:lt1>
      <a:dk2>
        <a:srgbClr val="FFFFFF"/>
      </a:dk2>
      <a:lt2>
        <a:srgbClr val="1082BC"/>
      </a:lt2>
      <a:accent1>
        <a:srgbClr val="D70086"/>
      </a:accent1>
      <a:accent2>
        <a:srgbClr val="17B65C"/>
      </a:accent2>
      <a:accent3>
        <a:srgbClr val="6021AF"/>
      </a:accent3>
      <a:accent4>
        <a:srgbClr val="E70A2A"/>
      </a:accent4>
      <a:accent5>
        <a:srgbClr val="001489"/>
      </a:accent5>
      <a:accent6>
        <a:srgbClr val="FEC909"/>
      </a:accent6>
      <a:hlink>
        <a:srgbClr val="000076"/>
      </a:hlink>
      <a:folHlink>
        <a:srgbClr val="0000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4053</TotalTime>
  <Words>3925</Words>
  <Application>Microsoft Office PowerPoint</Application>
  <PresentationFormat>On-screen Show (4:3)</PresentationFormat>
  <Paragraphs>406</Paragraphs>
  <Slides>44</Slides>
  <Notes>35</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KHP Interior Pages</vt:lpstr>
      <vt:lpstr>KHP Cover pages</vt:lpstr>
      <vt:lpstr>PowerPoint Presentation</vt:lpstr>
      <vt:lpstr>WEBINAR INSPIRATION  </vt:lpstr>
      <vt:lpstr>PowerPoint Presentation</vt:lpstr>
      <vt:lpstr>PowerPoint Presentation</vt:lpstr>
      <vt:lpstr>Introduction of Today’s Presenter</vt:lpstr>
      <vt:lpstr>PowerPoint Presentation</vt:lpstr>
      <vt:lpstr>Learning Goals</vt:lpstr>
      <vt:lpstr>Online support is able to reach young people who:</vt:lpstr>
      <vt:lpstr>Communicating and Counselling Online</vt:lpstr>
      <vt:lpstr>Beginnings</vt:lpstr>
      <vt:lpstr>Information Gathering</vt:lpstr>
      <vt:lpstr>Attention/Attentiveness</vt:lpstr>
      <vt:lpstr>Lack of Contextual Clues</vt:lpstr>
      <vt:lpstr>Curious Questions we can ask…</vt:lpstr>
      <vt:lpstr>Language</vt:lpstr>
      <vt:lpstr>Ambiguous Tone</vt:lpstr>
      <vt:lpstr>Ambiguous Tone</vt:lpstr>
      <vt:lpstr>How do we Clarify Tone?</vt:lpstr>
      <vt:lpstr>Style Points: Simple, Succinct and Sincere</vt:lpstr>
      <vt:lpstr>Paragraph Challenge</vt:lpstr>
      <vt:lpstr>Keeping Communication Professional</vt:lpstr>
      <vt:lpstr>Acronyms, Slang and </vt:lpstr>
      <vt:lpstr> </vt:lpstr>
      <vt:lpstr>Warmth</vt:lpstr>
      <vt:lpstr>Warmth</vt:lpstr>
      <vt:lpstr>Example of Warmth</vt:lpstr>
      <vt:lpstr>Conveying Warmth</vt:lpstr>
      <vt:lpstr>Empathy &amp; Genuineness </vt:lpstr>
      <vt:lpstr>Empathy is…</vt:lpstr>
      <vt:lpstr>How Do We Convey Empathy Through Text?</vt:lpstr>
      <vt:lpstr>Examples of Emotional Bracketing</vt:lpstr>
      <vt:lpstr>Genuineness</vt:lpstr>
      <vt:lpstr>Trustworthiness</vt:lpstr>
      <vt:lpstr>Trustworthiness</vt:lpstr>
      <vt:lpstr>Relationships and Ruptures</vt:lpstr>
      <vt:lpstr>Ruptures- Indirect</vt:lpstr>
      <vt:lpstr>Ruptures- Direct</vt:lpstr>
      <vt:lpstr>Our Contribution in Ruptures</vt:lpstr>
      <vt:lpstr>Repairing Ruptures</vt:lpstr>
      <vt:lpstr>Endings</vt:lpstr>
      <vt:lpstr>Preparing for the End of Session</vt:lpstr>
      <vt:lpstr>Summary of Session</vt:lpstr>
      <vt:lpstr>Review of Next Steps</vt:lpstr>
      <vt:lpstr>Any Questions?</vt:lpstr>
    </vt:vector>
  </TitlesOfParts>
  <Company>J Walter Thompson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p0103629</cp:lastModifiedBy>
  <cp:revision>302</cp:revision>
  <cp:lastPrinted>2018-09-20T14:05:42Z</cp:lastPrinted>
  <dcterms:created xsi:type="dcterms:W3CDTF">2016-10-20T13:56:28Z</dcterms:created>
  <dcterms:modified xsi:type="dcterms:W3CDTF">2020-03-11T17:17:19Z</dcterms:modified>
</cp:coreProperties>
</file>